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53"/>
  </p:notesMasterIdLst>
  <p:sldIdLst>
    <p:sldId id="256" r:id="rId2"/>
    <p:sldId id="258" r:id="rId3"/>
    <p:sldId id="265" r:id="rId4"/>
    <p:sldId id="266" r:id="rId5"/>
    <p:sldId id="267" r:id="rId6"/>
    <p:sldId id="268" r:id="rId7"/>
    <p:sldId id="269" r:id="rId8"/>
    <p:sldId id="270" r:id="rId9"/>
    <p:sldId id="271" r:id="rId10"/>
    <p:sldId id="272" r:id="rId11"/>
    <p:sldId id="274" r:id="rId12"/>
    <p:sldId id="275" r:id="rId13"/>
    <p:sldId id="276" r:id="rId14"/>
    <p:sldId id="277" r:id="rId15"/>
    <p:sldId id="278" r:id="rId16"/>
    <p:sldId id="281" r:id="rId17"/>
    <p:sldId id="282" r:id="rId18"/>
    <p:sldId id="283" r:id="rId19"/>
    <p:sldId id="284" r:id="rId20"/>
    <p:sldId id="285" r:id="rId21"/>
    <p:sldId id="286" r:id="rId22"/>
    <p:sldId id="288" r:id="rId23"/>
    <p:sldId id="289" r:id="rId24"/>
    <p:sldId id="290" r:id="rId25"/>
    <p:sldId id="291" r:id="rId26"/>
    <p:sldId id="292" r:id="rId27"/>
    <p:sldId id="293" r:id="rId28"/>
    <p:sldId id="297" r:id="rId29"/>
    <p:sldId id="298" r:id="rId30"/>
    <p:sldId id="299" r:id="rId31"/>
    <p:sldId id="300" r:id="rId32"/>
    <p:sldId id="302" r:id="rId33"/>
    <p:sldId id="306" r:id="rId34"/>
    <p:sldId id="329" r:id="rId35"/>
    <p:sldId id="307" r:id="rId36"/>
    <p:sldId id="308" r:id="rId37"/>
    <p:sldId id="309" r:id="rId38"/>
    <p:sldId id="310" r:id="rId39"/>
    <p:sldId id="311" r:id="rId40"/>
    <p:sldId id="312" r:id="rId41"/>
    <p:sldId id="313" r:id="rId42"/>
    <p:sldId id="317" r:id="rId43"/>
    <p:sldId id="318" r:id="rId44"/>
    <p:sldId id="319" r:id="rId45"/>
    <p:sldId id="320" r:id="rId46"/>
    <p:sldId id="321" r:id="rId47"/>
    <p:sldId id="322" r:id="rId48"/>
    <p:sldId id="324" r:id="rId49"/>
    <p:sldId id="325" r:id="rId50"/>
    <p:sldId id="326" r:id="rId51"/>
    <p:sldId id="327" r:id="rId52"/>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remove a field from the Selected Fields box, double-click the field. This moves it back to the Available Fields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407549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delete a query or any other object by right-clicking it in the Navigation Pane and choosing Delete from the shortcut menu that appears, or clicking the object and just simply pressing the Delete key on the keyboard.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43293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Cross Ref: If you want your query to perform aggregate functions like those used to sum or average data, you would choose a summary query. You will learn about aggregated functions in Lesson 12.</a:t>
            </a:r>
            <a:endParaRPr lang="en-US" b="0" i="0" u="none" strike="noStrike" baseline="0" smtClean="0">
              <a:solidFill>
                <a:srgbClr val="000000"/>
              </a:solidFill>
              <a:latin typeface="Frutiger-Bold"/>
              <a:ea typeface="Frutiger-Bold"/>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2784159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Cross Ref: You learned about defining and modifying table relationships in Lesson 3.</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21</a:t>
            </a:fld>
            <a:endParaRPr lang="en-US"/>
          </a:p>
        </p:txBody>
      </p:sp>
    </p:spTree>
    <p:extLst>
      <p:ext uri="{BB962C8B-B14F-4D97-AF65-F5344CB8AC3E}">
        <p14:creationId xmlns:p14="http://schemas.microsoft.com/office/powerpoint/2010/main" val="264078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b="0" i="0" u="none" strike="noStrike" baseline="0" smtClean="0">
                <a:solidFill>
                  <a:srgbClr val="000000"/>
                </a:solidFill>
                <a:latin typeface="Segoe"/>
                <a:ea typeface="ＭＳ ゴシック"/>
              </a:rPr>
              <a:t>You may have to increase the width of the Position field to completely view the data within it.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35</a:t>
            </a:fld>
            <a:endParaRPr lang="en-US"/>
          </a:p>
        </p:txBody>
      </p:sp>
    </p:spTree>
    <p:extLst>
      <p:ext uri="{BB962C8B-B14F-4D97-AF65-F5344CB8AC3E}">
        <p14:creationId xmlns:p14="http://schemas.microsoft.com/office/powerpoint/2010/main" val="12286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same tab is used to perform an advanced filter for the query.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125326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996F38-0638-A94A-BBDF-37FF9130D109}"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057C5-9301-AC42-9747-B784F99420BE}" type="slidenum">
              <a:t>‹#›</a:t>
            </a:fld>
            <a:endParaRPr lang="en-US"/>
          </a:p>
        </p:txBody>
      </p:sp>
    </p:spTree>
    <p:extLst>
      <p:ext uri="{BB962C8B-B14F-4D97-AF65-F5344CB8AC3E}">
        <p14:creationId xmlns:p14="http://schemas.microsoft.com/office/powerpoint/2010/main" val="262979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800000"/>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Create and Modify Queries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smtClean="0">
                <a:solidFill>
                  <a:srgbClr val="BA1419"/>
                </a:solidFill>
              </a:rPr>
              <a:t>Lesson 7</a:t>
            </a:r>
            <a:endParaRPr lang="en-US" sz="2800" dirty="0" smtClean="0">
              <a:solidFill>
                <a:srgbClr val="BA1419"/>
              </a:solidFill>
            </a:endParaRP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Access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In the Navigation Pane, click the </a:t>
            </a:r>
            <a:r>
              <a:rPr lang="en-US" b="1" i="0" u="none" strike="noStrike" baseline="0" smtClean="0">
                <a:solidFill>
                  <a:srgbClr val="000000"/>
                </a:solidFill>
                <a:latin typeface="Segoe"/>
                <a:ea typeface="ＭＳ ゴシック"/>
              </a:rPr>
              <a:t>Marketing Employees </a:t>
            </a:r>
            <a:r>
              <a:rPr lang="en-US" b="0" i="0" u="none" strike="noStrike" baseline="0" smtClean="0">
                <a:solidFill>
                  <a:srgbClr val="000000"/>
                </a:solidFill>
                <a:latin typeface="Segoe"/>
                <a:ea typeface="ＭＳ ゴシック"/>
              </a:rPr>
              <a:t>query to select it.</a:t>
            </a:r>
          </a:p>
          <a:p>
            <a:pPr lvl="1" rtl="0">
              <a:buAutoNum type="arabicPeriod" startAt="16"/>
            </a:pPr>
            <a:r>
              <a:rPr lang="en-US" b="0" i="0" u="none" strike="noStrike" baseline="0" smtClean="0">
                <a:solidFill>
                  <a:srgbClr val="000000"/>
                </a:solidFill>
                <a:latin typeface="Segoe"/>
                <a:ea typeface="ＭＳ ゴシック"/>
              </a:rPr>
              <a:t>On the HOME tab, in the Records group, click the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button arrow and then click the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command on the menu that appears.</a:t>
            </a:r>
          </a:p>
          <a:p>
            <a:pPr lvl="1" rtl="0">
              <a:buAutoNum type="arabicPeriod" startAt="1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Yes </a:t>
            </a:r>
            <a:r>
              <a:rPr lang="en-US" b="0" i="0" u="none" strike="noStrike" baseline="0" smtClean="0">
                <a:solidFill>
                  <a:srgbClr val="000000"/>
                </a:solidFill>
                <a:latin typeface="Segoe"/>
                <a:ea typeface="ＭＳ ゴシック"/>
              </a:rPr>
              <a:t>on the dialog box asking you if you want to permanently delete the Marketing Employees query. The query is now permanently deleted from the database.</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spTree>
    <p:extLst>
      <p:ext uri="{BB962C8B-B14F-4D97-AF65-F5344CB8AC3E}">
        <p14:creationId xmlns:p14="http://schemas.microsoft.com/office/powerpoint/2010/main" val="342292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Find Duplicates Query</a:t>
            </a:r>
          </a:p>
        </p:txBody>
      </p:sp>
      <p:sp>
        <p:nvSpPr>
          <p:cNvPr id="3" name="Text Placeholder 2"/>
          <p:cNvSpPr>
            <a:spLocks noGrp="1"/>
          </p:cNvSpPr>
          <p:nvPr>
            <p:ph type="body" idx="1"/>
          </p:nvPr>
        </p:nvSpPr>
        <p:spPr>
          <a:xfrm>
            <a:off x="457200" y="1524000"/>
            <a:ext cx="4038600" cy="4953000"/>
          </a:xfrm>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database that is open from the previous exercise.</a:t>
            </a:r>
          </a:p>
          <a:p>
            <a:pPr lvl="1" rtl="0"/>
            <a:r>
              <a:rPr lang="en-US" sz="2000" b="0" i="0" u="none" strike="noStrike" baseline="0" smtClean="0">
                <a:solidFill>
                  <a:srgbClr val="000000"/>
                </a:solidFill>
                <a:latin typeface="Segoe"/>
                <a:ea typeface="ＭＳ ゴシック"/>
              </a:rPr>
              <a:t>On the CREATE tab, in the Queries group, click the </a:t>
            </a:r>
            <a:r>
              <a:rPr lang="en-US" sz="2000" b="1" i="0" u="none" strike="noStrike" baseline="0" smtClean="0">
                <a:solidFill>
                  <a:srgbClr val="000000"/>
                </a:solidFill>
                <a:latin typeface="Segoe"/>
                <a:ea typeface="ＭＳ ゴシック"/>
              </a:rPr>
              <a:t>Query Wizard </a:t>
            </a:r>
            <a:r>
              <a:rPr lang="en-US" sz="2000" b="0" i="0" u="none" strike="noStrike" baseline="0" smtClean="0">
                <a:solidFill>
                  <a:srgbClr val="000000"/>
                </a:solidFill>
                <a:latin typeface="Segoe"/>
                <a:ea typeface="ＭＳ ゴシック"/>
              </a:rPr>
              <a:t>button. The New Query dialog box appears.</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Find Duplicates Query Wizard </a:t>
            </a:r>
            <a:r>
              <a:rPr lang="en-US" sz="2000" b="0" i="0" u="none" strike="noStrike" baseline="0" smtClean="0">
                <a:solidFill>
                  <a:srgbClr val="000000"/>
                </a:solidFill>
                <a:latin typeface="Segoe"/>
                <a:ea typeface="ＭＳ ゴシック"/>
              </a:rPr>
              <a:t>and then click</a:t>
            </a:r>
            <a:r>
              <a:rPr lang="en-US" sz="2000" b="1" i="0" u="none" strike="noStrike" baseline="0" smtClean="0">
                <a:solidFill>
                  <a:srgbClr val="000000"/>
                </a:solidFill>
                <a:latin typeface="Segoe"/>
                <a:ea typeface="ＭＳ ゴシック"/>
              </a:rPr>
              <a:t> OK</a:t>
            </a:r>
            <a:r>
              <a:rPr lang="en-US" sz="2000" b="0" i="0" u="none" strike="noStrike" baseline="0" smtClean="0">
                <a:solidFill>
                  <a:srgbClr val="000000"/>
                </a:solidFill>
                <a:latin typeface="Segoe"/>
                <a:ea typeface="ＭＳ ゴシック"/>
              </a:rPr>
              <a:t>. The Find Duplicates Query Wizard appears, as shown at right.</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pic>
        <p:nvPicPr>
          <p:cNvPr id="7" name="Picture 6" descr="07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57133" cy="2899686"/>
          </a:xfrm>
          <a:prstGeom prst="rect">
            <a:avLst/>
          </a:prstGeom>
        </p:spPr>
      </p:pic>
    </p:spTree>
    <p:extLst>
      <p:ext uri="{BB962C8B-B14F-4D97-AF65-F5344CB8AC3E}">
        <p14:creationId xmlns:p14="http://schemas.microsoft.com/office/powerpoint/2010/main" val="2142337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Find Duplicates Query</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Table: Industry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Friends </a:t>
            </a:r>
            <a:r>
              <a:rPr lang="en-US" b="0" i="0" u="none" strike="noStrike" baseline="0" smtClean="0">
                <a:solidFill>
                  <a:srgbClr val="000000"/>
                </a:solidFill>
                <a:latin typeface="Segoe"/>
                <a:ea typeface="ＭＳ ゴシック"/>
              </a:rPr>
              <a:t>and then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a:t>
            </a:r>
            <a:r>
              <a:rPr lang="en-US" b="1" i="0" u="none" strike="noStrike" baseline="0" smtClean="0">
                <a:solidFill>
                  <a:srgbClr val="000000"/>
                </a:solidFill>
                <a:latin typeface="Segoe"/>
                <a:ea typeface="ＭＳ ゴシック"/>
              </a:rPr>
              <a:t> Next &gt;</a:t>
            </a:r>
            <a:r>
              <a:rPr lang="en-US" b="1"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next screen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Find Duplicates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Query Wizard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appears, as shown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at right.</a:t>
            </a:r>
          </a:p>
          <a:p>
            <a:pPr lvl="1" rtl="0">
              <a:buAutoNum type="arabicPeriod" startAt="3"/>
            </a:pPr>
            <a:r>
              <a:rPr lang="en-US" b="0" i="0" u="none" strike="noStrike" baseline="0" smtClean="0">
                <a:solidFill>
                  <a:srgbClr val="000000"/>
                </a:solidFill>
                <a:latin typeface="Segoe"/>
                <a:ea typeface="ＭＳ ゴシック"/>
              </a:rPr>
              <a:t>Double-click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Last Name, First Name</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E-mail Address </a:t>
            </a:r>
            <a:r>
              <a:rPr lang="en-US" b="0" i="0" u="none" strike="noStrike" baseline="0" smtClean="0">
                <a:solidFill>
                  <a:srgbClr val="000000"/>
                </a:solidFill>
                <a:latin typeface="Segoe"/>
                <a:ea typeface="ＭＳ ゴシック"/>
              </a:rPr>
              <a:t>to move them to the Duplicate-value fields box. These are the fields that you think may include duplicate information.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pic>
        <p:nvPicPr>
          <p:cNvPr id="7" name="Picture 6" descr="0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24000"/>
            <a:ext cx="4428067" cy="3083571"/>
          </a:xfrm>
          <a:prstGeom prst="rect">
            <a:avLst/>
          </a:prstGeom>
        </p:spPr>
      </p:pic>
    </p:spTree>
    <p:extLst>
      <p:ext uri="{BB962C8B-B14F-4D97-AF65-F5344CB8AC3E}">
        <p14:creationId xmlns:p14="http://schemas.microsoft.com/office/powerpoint/2010/main" val="794824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Find Duplicates Query</a:t>
            </a:r>
          </a:p>
        </p:txBody>
      </p:sp>
      <p:sp>
        <p:nvSpPr>
          <p:cNvPr id="3" name="Text Placeholder 2"/>
          <p:cNvSpPr>
            <a:spLocks noGrp="1"/>
          </p:cNvSpPr>
          <p:nvPr>
            <p:ph type="body" idx="1"/>
          </p:nvPr>
        </p:nvSpPr>
        <p:spPr>
          <a:xfrm>
            <a:off x="457200" y="1524000"/>
            <a:ext cx="3962400" cy="4953000"/>
          </a:xfrm>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Next &gt; </a:t>
            </a:r>
            <a:r>
              <a:rPr lang="en-US" sz="2000" b="0" i="0" u="none" strike="noStrike" baseline="0" smtClean="0">
                <a:solidFill>
                  <a:srgbClr val="000000"/>
                </a:solidFill>
                <a:latin typeface="Segoe"/>
                <a:ea typeface="ＭＳ ゴシック"/>
              </a:rPr>
              <a:t>to display the next screen in the Find Duplicates Query Wizard, shown at right. This screen asks if you want to show other fields of the duplicate record besides just the ones with the duplicate data.</a:t>
            </a:r>
          </a:p>
          <a:p>
            <a:pPr lvl="1" rtl="0">
              <a:buAutoNum type="arabicPeriod" startAt="5"/>
            </a:pPr>
            <a:r>
              <a:rPr lang="en-US" sz="2000" b="0" i="0" u="none" strike="noStrike" baseline="0" smtClean="0">
                <a:solidFill>
                  <a:srgbClr val="000000"/>
                </a:solidFill>
                <a:latin typeface="Segoe"/>
                <a:ea typeface="ＭＳ ゴシック"/>
              </a:rPr>
              <a:t>Double-click </a:t>
            </a:r>
            <a:r>
              <a:rPr lang="en-US" sz="2000" b="1" i="0" u="none" strike="noStrike" baseline="0" smtClean="0">
                <a:solidFill>
                  <a:srgbClr val="000000"/>
                </a:solidFill>
                <a:latin typeface="Segoe"/>
                <a:ea typeface="ＭＳ ゴシック"/>
              </a:rPr>
              <a:t>Company </a:t>
            </a:r>
            <a:r>
              <a:rPr lang="en-US" sz="2000" b="0" i="0" u="none" strike="noStrike" baseline="0" smtClean="0">
                <a:solidFill>
                  <a:srgbClr val="000000"/>
                </a:solidFill>
                <a:latin typeface="Segoe"/>
                <a:ea typeface="ＭＳ ゴシック"/>
              </a:rPr>
              <a:t>and </a:t>
            </a:r>
            <a:r>
              <a:rPr lang="en-US" sz="2000" b="1" i="0" u="none" strike="noStrike" baseline="0" smtClean="0">
                <a:solidFill>
                  <a:srgbClr val="000000"/>
                </a:solidFill>
                <a:latin typeface="Segoe"/>
                <a:ea typeface="ＭＳ ゴシック"/>
              </a:rPr>
              <a:t>Referred By </a:t>
            </a:r>
            <a:r>
              <a:rPr lang="en-US" sz="2000" b="0" i="0" u="none" strike="noStrike" baseline="0" smtClean="0">
                <a:solidFill>
                  <a:srgbClr val="000000"/>
                </a:solidFill>
                <a:latin typeface="Segoe"/>
                <a:ea typeface="ＭＳ ゴシック"/>
              </a:rPr>
              <a:t>to move them to the Additional query fields box.</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pic>
        <p:nvPicPr>
          <p:cNvPr id="7" name="Picture 6" descr="07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600200"/>
            <a:ext cx="4191000" cy="2926830"/>
          </a:xfrm>
          <a:prstGeom prst="rect">
            <a:avLst/>
          </a:prstGeom>
        </p:spPr>
      </p:pic>
    </p:spTree>
    <p:extLst>
      <p:ext uri="{BB962C8B-B14F-4D97-AF65-F5344CB8AC3E}">
        <p14:creationId xmlns:p14="http://schemas.microsoft.com/office/powerpoint/2010/main" val="70130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Find Duplicates Query</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to display the final screen in the Find Duplicates Query Wizard,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07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514600"/>
            <a:ext cx="5063067" cy="3545823"/>
          </a:xfrm>
          <a:prstGeom prst="rect">
            <a:avLst/>
          </a:prstGeom>
        </p:spPr>
      </p:pic>
    </p:spTree>
    <p:extLst>
      <p:ext uri="{BB962C8B-B14F-4D97-AF65-F5344CB8AC3E}">
        <p14:creationId xmlns:p14="http://schemas.microsoft.com/office/powerpoint/2010/main" val="194102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Find Duplicates Query</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Name the query </a:t>
            </a:r>
            <a:r>
              <a:rPr lang="en-US" b="1" i="0" u="none" strike="noStrike" baseline="0" smtClean="0">
                <a:solidFill>
                  <a:srgbClr val="000000"/>
                </a:solidFill>
                <a:latin typeface="Segoe"/>
                <a:ea typeface="ＭＳ ゴシック"/>
              </a:rPr>
              <a:t>Duplicates for Industry Friends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Finish</a:t>
            </a:r>
            <a:r>
              <a:rPr lang="en-US" b="0" i="0" u="none" strike="noStrike" baseline="0" smtClean="0">
                <a:solidFill>
                  <a:srgbClr val="000000"/>
                </a:solidFill>
                <a:latin typeface="Segoe"/>
                <a:ea typeface="ＭＳ ゴシック"/>
              </a:rPr>
              <a:t>. The query showing duplicate records in the table is displayed, as shown below.</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Duplicates for Industry Friends tab to close the query.</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pic>
        <p:nvPicPr>
          <p:cNvPr id="7" name="Picture 6" descr="07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810000"/>
            <a:ext cx="5554133" cy="2432425"/>
          </a:xfrm>
          <a:prstGeom prst="rect">
            <a:avLst/>
          </a:prstGeom>
        </p:spPr>
      </p:pic>
    </p:spTree>
    <p:extLst>
      <p:ext uri="{BB962C8B-B14F-4D97-AF65-F5344CB8AC3E}">
        <p14:creationId xmlns:p14="http://schemas.microsoft.com/office/powerpoint/2010/main" val="3656892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a:xfrm>
            <a:off x="381000" y="1524000"/>
            <a:ext cx="8229600" cy="4953000"/>
          </a:xfrm>
        </p:spPr>
        <p:txBody>
          <a:bodyPr/>
          <a:lstStyle/>
          <a:p>
            <a:pPr lvl="0" rtl="0"/>
            <a:r>
              <a:rPr lang="en-US" sz="2000" b="1" i="0" u="none" strike="noStrike" baseline="0" dirty="0" smtClean="0">
                <a:latin typeface="Segoe"/>
                <a:ea typeface="ＭＳ ゴシック"/>
              </a:rPr>
              <a:t>USE </a:t>
            </a:r>
            <a:r>
              <a:rPr lang="en-US" sz="2000" b="0" i="0" u="none" strike="noStrike" baseline="0" dirty="0" smtClean="0">
                <a:latin typeface="Segoe"/>
                <a:ea typeface="ＭＳ ゴシック"/>
              </a:rPr>
              <a:t>the database that is open </a:t>
            </a:r>
            <a:br>
              <a:rPr lang="en-US" sz="2000" b="0" i="0" u="none" strike="noStrike" baseline="0" dirty="0" smtClean="0">
                <a:latin typeface="Segoe"/>
                <a:ea typeface="ＭＳ ゴシック"/>
              </a:rPr>
            </a:br>
            <a:r>
              <a:rPr lang="en-US" sz="2000" b="0" i="0" u="none" strike="noStrike" baseline="0" dirty="0" smtClean="0">
                <a:latin typeface="Segoe"/>
                <a:ea typeface="ＭＳ ゴシック"/>
              </a:rPr>
              <a:t>from the previous exercise.</a:t>
            </a:r>
          </a:p>
          <a:p>
            <a:pPr lvl="1" rtl="0"/>
            <a:r>
              <a:rPr lang="en-US" sz="2000" b="0" i="0" u="none" strike="noStrike" baseline="0" dirty="0" smtClean="0">
                <a:solidFill>
                  <a:srgbClr val="000000"/>
                </a:solidFill>
                <a:latin typeface="Segoe"/>
                <a:ea typeface="ＭＳ ゴシック"/>
              </a:rPr>
              <a:t>In the Navigation Pane,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double-click </a:t>
            </a:r>
            <a:r>
              <a:rPr lang="en-US" sz="2000" b="1" i="0" u="none" strike="noStrike" baseline="0" dirty="0" smtClean="0">
                <a:solidFill>
                  <a:srgbClr val="000000"/>
                </a:solidFill>
                <a:latin typeface="Segoe"/>
                <a:ea typeface="ＭＳ ゴシック"/>
              </a:rPr>
              <a:t>Employees:</a:t>
            </a:r>
            <a:br>
              <a:rPr lang="en-US" sz="2000" b="1" i="0" u="none" strike="noStrike" baseline="0" dirty="0" smtClean="0">
                <a:solidFill>
                  <a:srgbClr val="000000"/>
                </a:solidFill>
                <a:latin typeface="Segoe"/>
                <a:ea typeface="ＭＳ ゴシック"/>
              </a:rPr>
            </a:br>
            <a:r>
              <a:rPr lang="en-US" sz="2000" b="1" i="0" u="none" strike="noStrike" baseline="0" dirty="0" smtClean="0">
                <a:solidFill>
                  <a:srgbClr val="000000"/>
                </a:solidFill>
                <a:latin typeface="Segoe"/>
                <a:ea typeface="ＭＳ ゴシック"/>
              </a:rPr>
              <a:t>Table </a:t>
            </a:r>
            <a:r>
              <a:rPr lang="en-US" sz="2000" b="0" i="0" u="none" strike="noStrike" baseline="0" dirty="0" smtClean="0">
                <a:solidFill>
                  <a:srgbClr val="000000"/>
                </a:solidFill>
                <a:latin typeface="Segoe"/>
                <a:ea typeface="ＭＳ ゴシック"/>
              </a:rPr>
              <a:t>to open the table.</a:t>
            </a:r>
          </a:p>
          <a:p>
            <a:pPr lvl="1" rtl="0"/>
            <a:r>
              <a:rPr lang="en-US" sz="2000" b="0" i="0" u="none" strike="noStrike" baseline="0" dirty="0" smtClean="0">
                <a:solidFill>
                  <a:srgbClr val="000000"/>
                </a:solidFill>
                <a:latin typeface="Segoe"/>
                <a:ea typeface="ＭＳ ゴシック"/>
              </a:rPr>
              <a:t>On the DATABASE TOOLS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tab, in the Relationships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group, click the </a:t>
            </a:r>
            <a:br>
              <a:rPr lang="en-US" sz="2000" b="0" i="0" u="none" strike="noStrike" baseline="0" dirty="0" smtClean="0">
                <a:solidFill>
                  <a:srgbClr val="000000"/>
                </a:solidFill>
                <a:latin typeface="Segoe"/>
                <a:ea typeface="ＭＳ ゴシック"/>
              </a:rPr>
            </a:br>
            <a:r>
              <a:rPr lang="en-US" sz="2000" b="1" i="0" u="none" strike="noStrike" baseline="0" dirty="0" smtClean="0">
                <a:solidFill>
                  <a:srgbClr val="000000"/>
                </a:solidFill>
                <a:latin typeface="Segoe"/>
                <a:ea typeface="ＭＳ ゴシック"/>
              </a:rPr>
              <a:t>Relationships </a:t>
            </a:r>
            <a:r>
              <a:rPr lang="en-US" sz="2000" b="0" i="0" u="none" strike="noStrike" baseline="0" dirty="0" smtClean="0">
                <a:solidFill>
                  <a:srgbClr val="000000"/>
                </a:solidFill>
                <a:latin typeface="Segoe"/>
                <a:ea typeface="ＭＳ ゴシック"/>
              </a:rPr>
              <a:t>button to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display the table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relationship, as shown above. The Employees table has a defined relationship with the Industry Friends table as indicated by the relationship line connecting the two tables.</a:t>
            </a:r>
            <a:endParaRPr lang="en-US" sz="2000" b="0" i="0" u="none" strike="noStrike" baseline="0" dirty="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pic>
        <p:nvPicPr>
          <p:cNvPr id="7" name="Picture 6" descr="07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707656"/>
            <a:ext cx="4114800" cy="2901320"/>
          </a:xfrm>
          <a:prstGeom prst="rect">
            <a:avLst/>
          </a:prstGeom>
        </p:spPr>
      </p:pic>
    </p:spTree>
    <p:extLst>
      <p:ext uri="{BB962C8B-B14F-4D97-AF65-F5344CB8AC3E}">
        <p14:creationId xmlns:p14="http://schemas.microsoft.com/office/powerpoint/2010/main" val="3048565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in the Relationships group on the Ribbon to close the Relationships window and 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Employees tab to close the Employees table.</a:t>
            </a:r>
          </a:p>
          <a:p>
            <a:pPr lvl="1" rtl="0">
              <a:buAutoNum type="arabicPeriod" startAt="3"/>
            </a:pPr>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 to display the New Query dialog box.</a:t>
            </a:r>
          </a:p>
          <a:p>
            <a:pPr lvl="1" rtl="0">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Simple Query Wizard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to display the Simple Query Wizard.</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17</a:t>
            </a:fld>
            <a:endParaRPr lang="en-US"/>
          </a:p>
        </p:txBody>
      </p:sp>
    </p:spTree>
    <p:extLst>
      <p:ext uri="{BB962C8B-B14F-4D97-AF65-F5344CB8AC3E}">
        <p14:creationId xmlns:p14="http://schemas.microsoft.com/office/powerpoint/2010/main" val="3273299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In the Tables/Queries drop-down list, click </a:t>
            </a:r>
            <a:r>
              <a:rPr lang="en-US" b="1" i="0" u="none" strike="noStrike" baseline="0" smtClean="0">
                <a:solidFill>
                  <a:srgbClr val="000000"/>
                </a:solidFill>
                <a:latin typeface="Segoe"/>
                <a:ea typeface="ＭＳ ゴシック"/>
              </a:rPr>
              <a:t>Table: Industry Friends</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Under Available Fields, double-click </a:t>
            </a:r>
            <a:r>
              <a:rPr lang="en-US" b="1" i="0" u="none" strike="noStrike" baseline="0" smtClean="0">
                <a:solidFill>
                  <a:srgbClr val="000000"/>
                </a:solidFill>
                <a:latin typeface="Segoe"/>
                <a:ea typeface="ＭＳ ゴシック"/>
              </a:rPr>
              <a:t>Last Name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First Name</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Referred By </a:t>
            </a:r>
            <a:r>
              <a:rPr lang="en-US" b="0" i="0" u="none" strike="noStrike" baseline="0" smtClean="0">
                <a:solidFill>
                  <a:srgbClr val="000000"/>
                </a:solidFill>
                <a:latin typeface="Segoe"/>
                <a:ea typeface="ＭＳ ゴシック"/>
              </a:rPr>
              <a:t>to move them to the Selected Fields box.</a:t>
            </a:r>
          </a:p>
          <a:p>
            <a:pPr lvl="1" rtl="0">
              <a:buAutoNum type="arabicPeriod" startAt="6"/>
            </a:pPr>
            <a:r>
              <a:rPr lang="en-US" b="0" i="0" u="none" strike="noStrike" baseline="0" smtClean="0">
                <a:solidFill>
                  <a:srgbClr val="000000"/>
                </a:solidFill>
                <a:latin typeface="Segoe"/>
                <a:ea typeface="ＭＳ ゴシック"/>
              </a:rPr>
              <a:t>In the Tables/Queries drop-down list, click </a:t>
            </a:r>
            <a:r>
              <a:rPr lang="en-US" b="1" i="0" u="none" strike="noStrike" baseline="0" smtClean="0">
                <a:solidFill>
                  <a:srgbClr val="000000"/>
                </a:solidFill>
                <a:latin typeface="Segoe"/>
                <a:ea typeface="ＭＳ ゴシック"/>
              </a:rPr>
              <a:t>Table: Employees</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Under Available Fields, double-click </a:t>
            </a:r>
            <a:r>
              <a:rPr lang="en-US" b="1" i="0" u="none" strike="noStrike" baseline="0" smtClean="0">
                <a:solidFill>
                  <a:srgbClr val="000000"/>
                </a:solidFill>
                <a:latin typeface="Segoe"/>
                <a:ea typeface="ＭＳ ゴシック"/>
              </a:rPr>
              <a:t>Position </a:t>
            </a:r>
            <a:r>
              <a:rPr lang="en-US" b="0" i="0" u="none" strike="noStrike" baseline="0" smtClean="0">
                <a:solidFill>
                  <a:srgbClr val="000000"/>
                </a:solidFill>
                <a:latin typeface="Segoe"/>
                <a:ea typeface="ＭＳ ゴシック"/>
              </a:rPr>
              <a:t>and then </a:t>
            </a:r>
            <a:r>
              <a:rPr lang="en-US" b="1" i="0" u="none" strike="noStrike" baseline="0" smtClean="0">
                <a:solidFill>
                  <a:srgbClr val="000000"/>
                </a:solidFill>
                <a:latin typeface="Segoe"/>
                <a:ea typeface="ＭＳ ゴシック"/>
              </a:rPr>
              <a:t>E-mail Address </a:t>
            </a:r>
            <a:r>
              <a:rPr lang="en-US" b="0" i="0" u="none" strike="noStrike" baseline="0" smtClean="0">
                <a:solidFill>
                  <a:srgbClr val="000000"/>
                </a:solidFill>
                <a:latin typeface="Segoe"/>
                <a:ea typeface="ＭＳ ゴシック"/>
              </a:rPr>
              <a:t>to move them to the Selected Fields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spTree>
    <p:extLst>
      <p:ext uri="{BB962C8B-B14F-4D97-AF65-F5344CB8AC3E}">
        <p14:creationId xmlns:p14="http://schemas.microsoft.com/office/powerpoint/2010/main" val="4221737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a:xfrm>
            <a:off x="457200" y="1524000"/>
            <a:ext cx="3733800" cy="4953000"/>
          </a:xfrm>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to display the next screen, as shown at right. The </a:t>
            </a:r>
            <a:r>
              <a:rPr lang="en-US" b="0" i="1" u="none" strike="noStrike" baseline="0" smtClean="0">
                <a:solidFill>
                  <a:srgbClr val="000000"/>
                </a:solidFill>
                <a:latin typeface="Segoe"/>
                <a:ea typeface="ＭＳ ゴシック"/>
              </a:rPr>
              <a:t>Detail</a:t>
            </a:r>
            <a:r>
              <a:rPr lang="en-US" b="0" i="0" u="none" strike="noStrike" baseline="0" smtClean="0">
                <a:solidFill>
                  <a:srgbClr val="000000"/>
                </a:solidFill>
                <a:latin typeface="Segoe"/>
                <a:ea typeface="Univers-Oblique"/>
              </a:rPr>
              <a:t> </a:t>
            </a:r>
            <a:r>
              <a:rPr lang="en-US" b="0" i="0" u="none" strike="noStrike" baseline="0" smtClean="0">
                <a:solidFill>
                  <a:srgbClr val="000000"/>
                </a:solidFill>
                <a:latin typeface="Segoe"/>
                <a:ea typeface="ＭＳ ゴシック"/>
              </a:rPr>
              <a:t>option should be selected by default.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pic>
        <p:nvPicPr>
          <p:cNvPr id="7" name="Picture 6" descr="07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600200"/>
            <a:ext cx="4468594" cy="3395133"/>
          </a:xfrm>
          <a:prstGeom prst="rect">
            <a:avLst/>
          </a:prstGeom>
        </p:spPr>
      </p:pic>
    </p:spTree>
    <p:extLst>
      <p:ext uri="{BB962C8B-B14F-4D97-AF65-F5344CB8AC3E}">
        <p14:creationId xmlns:p14="http://schemas.microsoft.com/office/powerpoint/2010/main" val="45624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0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144933" cy="2559584"/>
          </a:xfrm>
          <a:prstGeom prst="rect">
            <a:avLst/>
          </a:prstGeom>
        </p:spPr>
      </p:pic>
    </p:spTree>
    <p:extLst>
      <p:ext uri="{BB962C8B-B14F-4D97-AF65-F5344CB8AC3E}">
        <p14:creationId xmlns:p14="http://schemas.microsoft.com/office/powerpoint/2010/main" val="1847094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a:xfrm>
            <a:off x="457200" y="1524000"/>
            <a:ext cx="4191000" cy="4953000"/>
          </a:xfrm>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to display the final screen,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20</a:t>
            </a:fld>
            <a:endParaRPr lang="en-US"/>
          </a:p>
        </p:txBody>
      </p:sp>
      <p:pic>
        <p:nvPicPr>
          <p:cNvPr id="7" name="Picture 6" descr="07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00200"/>
            <a:ext cx="3890433" cy="2957597"/>
          </a:xfrm>
          <a:prstGeom prst="rect">
            <a:avLst/>
          </a:prstGeom>
        </p:spPr>
      </p:pic>
    </p:spTree>
    <p:extLst>
      <p:ext uri="{BB962C8B-B14F-4D97-AF65-F5344CB8AC3E}">
        <p14:creationId xmlns:p14="http://schemas.microsoft.com/office/powerpoint/2010/main" val="117140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Query from Multiple Tables</a:t>
            </a: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Finish </a:t>
            </a:r>
            <a:r>
              <a:rPr lang="en-US" sz="2000" b="0" i="0" u="none" strike="noStrike" baseline="0" smtClean="0">
                <a:solidFill>
                  <a:srgbClr val="000000"/>
                </a:solidFill>
                <a:latin typeface="Segoe"/>
                <a:ea typeface="ＭＳ ゴシック"/>
              </a:rPr>
              <a:t>button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accept the default settings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this screen and display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query, shown</a:t>
            </a:r>
            <a:r>
              <a:rPr lang="en-US" sz="2000" b="0" i="0" u="none" strike="noStrike" smtClean="0">
                <a:solidFill>
                  <a:srgbClr val="000000"/>
                </a:solidFill>
                <a:latin typeface="Segoe"/>
                <a:ea typeface="ＭＳ ゴシック"/>
              </a:rPr>
              <a:t> at right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This query shows the name,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position, and e-mail address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the employee who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referred each industry friend.</a:t>
            </a:r>
          </a:p>
          <a:p>
            <a:pPr lvl="1" rtl="0">
              <a:buAutoNum type="arabicPeriod" startAt="12"/>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Close </a:t>
            </a:r>
            <a:r>
              <a:rPr lang="en-US" sz="2000" b="0" i="0" u="none" strike="noStrike" baseline="0" smtClean="0">
                <a:solidFill>
                  <a:srgbClr val="000000"/>
                </a:solidFill>
                <a:latin typeface="Segoe"/>
                <a:ea typeface="ＭＳ ゴシック"/>
              </a:rPr>
              <a:t>button 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Industry Friends Query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tab to close the query.</a:t>
            </a:r>
          </a:p>
          <a:p>
            <a:pPr lvl="0" rtl="0"/>
            <a:r>
              <a:rPr lang="en-US" sz="2000" b="1" i="0" u="none" strike="noStrike" baseline="0" smtClean="0">
                <a:solidFill>
                  <a:srgbClr val="000000"/>
                </a:solidFill>
                <a:latin typeface="Segoe"/>
                <a:ea typeface="ＭＳ ゴシック"/>
              </a:rPr>
              <a:t>PAUSE. LEAVE </a:t>
            </a:r>
            <a:r>
              <a:rPr lang="en-US" sz="2000" b="0" i="0" u="none" strike="noStrike" baseline="0" smtClean="0">
                <a:solidFill>
                  <a:srgbClr val="000000"/>
                </a:solidFill>
                <a:latin typeface="Segoe"/>
                <a:ea typeface="ＭＳ ゴシック"/>
              </a:rPr>
              <a:t>the database open to use in th</a:t>
            </a:r>
            <a:r>
              <a:rPr lang="en-US" sz="2000" b="0" i="0" u="none" strike="noStrike" baseline="0" smtClean="0">
                <a:latin typeface="Segoe"/>
                <a:ea typeface="ＭＳ ゴシック"/>
              </a:rPr>
              <a:t>e next exercise.</a:t>
            </a:r>
            <a:endParaRPr lang="en-US" sz="2000"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pic>
        <p:nvPicPr>
          <p:cNvPr id="7" name="Picture 6" descr="07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00200"/>
            <a:ext cx="3914667" cy="3254362"/>
          </a:xfrm>
          <a:prstGeom prst="rect">
            <a:avLst/>
          </a:prstGeom>
        </p:spPr>
      </p:pic>
    </p:spTree>
    <p:extLst>
      <p:ext uri="{BB962C8B-B14F-4D97-AF65-F5344CB8AC3E}">
        <p14:creationId xmlns:p14="http://schemas.microsoft.com/office/powerpoint/2010/main" val="315825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a:xfrm>
            <a:off x="457200" y="1524000"/>
            <a:ext cx="8229600" cy="4953000"/>
          </a:xfrm>
        </p:spPr>
        <p:txBody>
          <a:bodyPr/>
          <a:lstStyle/>
          <a:p>
            <a:pPr lvl="0" rtl="0"/>
            <a:r>
              <a:rPr lang="en-US" b="1" i="0" u="none" strike="noStrike" baseline="0" dirty="0" smtClean="0">
                <a:latin typeface="Segoe"/>
                <a:ea typeface="ＭＳ ゴシック"/>
              </a:rPr>
              <a:t>USE </a:t>
            </a:r>
            <a:r>
              <a:rPr lang="en-US" b="0" i="0" u="none" strike="noStrike" baseline="0" dirty="0" smtClean="0">
                <a:latin typeface="Segoe"/>
                <a:ea typeface="ＭＳ ゴシック"/>
              </a:rPr>
              <a:t>the database that is </a:t>
            </a:r>
            <a:br>
              <a:rPr lang="en-US" b="0" i="0" u="none" strike="noStrike" baseline="0" dirty="0" smtClean="0">
                <a:latin typeface="Segoe"/>
                <a:ea typeface="ＭＳ ゴシック"/>
              </a:rPr>
            </a:br>
            <a:r>
              <a:rPr lang="en-US" b="0" i="0" u="none" strike="noStrike" baseline="0" dirty="0" smtClean="0">
                <a:latin typeface="Segoe"/>
                <a:ea typeface="ＭＳ ゴシック"/>
              </a:rPr>
              <a:t>open from the previous </a:t>
            </a:r>
            <a:br>
              <a:rPr lang="en-US" b="0" i="0" u="none" strike="noStrike" baseline="0" dirty="0" smtClean="0">
                <a:latin typeface="Segoe"/>
                <a:ea typeface="ＭＳ ゴシック"/>
              </a:rPr>
            </a:br>
            <a:r>
              <a:rPr lang="en-US" b="0" i="0" u="none" strike="noStrike" baseline="0" dirty="0" smtClean="0">
                <a:latin typeface="Segoe"/>
                <a:ea typeface="ＭＳ ゴシック"/>
              </a:rPr>
              <a:t>exercise.</a:t>
            </a:r>
          </a:p>
          <a:p>
            <a:pPr lvl="1" rtl="0"/>
            <a:r>
              <a:rPr lang="en-US" b="0" i="0" u="none" strike="noStrike" baseline="0" dirty="0" smtClean="0">
                <a:solidFill>
                  <a:srgbClr val="000000"/>
                </a:solidFill>
                <a:latin typeface="Segoe"/>
                <a:ea typeface="ＭＳ ゴシック"/>
              </a:rPr>
              <a:t>On the CREATE tab</a:t>
            </a:r>
            <a:r>
              <a:rPr lang="en-US" b="0" i="0" u="none" strike="noStrike" baseline="0" dirty="0" smtClean="0">
                <a:solidFill>
                  <a:srgbClr val="000000"/>
                </a:solidFill>
                <a:latin typeface="Segoe"/>
                <a:ea typeface="ＭＳ ゴシック"/>
              </a:rPr>
              <a:t>,</a:t>
            </a:r>
            <a:br>
              <a:rPr lang="en-US" b="0" i="0" u="none" strike="noStrike" baseline="0" dirty="0" smtClean="0">
                <a:solidFill>
                  <a:srgbClr val="000000"/>
                </a:solidFill>
                <a:latin typeface="Segoe"/>
                <a:ea typeface="ＭＳ ゴシック"/>
              </a:rPr>
            </a:br>
            <a:r>
              <a:rPr lang="en-US" b="0" i="0" u="none" strike="noStrike" baseline="0" dirty="0" smtClean="0">
                <a:solidFill>
                  <a:srgbClr val="000000"/>
                </a:solidFill>
                <a:latin typeface="Segoe"/>
                <a:ea typeface="ＭＳ ゴシック"/>
              </a:rPr>
              <a:t>in the </a:t>
            </a:r>
            <a:r>
              <a:rPr lang="en-US" b="0" i="0" u="none" strike="noStrike" baseline="0" dirty="0" smtClean="0">
                <a:solidFill>
                  <a:srgbClr val="000000"/>
                </a:solidFill>
                <a:latin typeface="Segoe"/>
                <a:ea typeface="ＭＳ ゴシック"/>
              </a:rPr>
              <a:t>Queries group, </a:t>
            </a:r>
            <a:br>
              <a:rPr lang="en-US" b="0" i="0" u="none" strike="noStrike" baseline="0" dirty="0" smtClean="0">
                <a:solidFill>
                  <a:srgbClr val="000000"/>
                </a:solidFill>
                <a:latin typeface="Segoe"/>
                <a:ea typeface="ＭＳ ゴシック"/>
              </a:rPr>
            </a:br>
            <a:r>
              <a:rPr lang="en-US" b="0" i="0" u="none" strike="noStrike" baseline="0" dirty="0" smtClean="0">
                <a:solidFill>
                  <a:srgbClr val="000000"/>
                </a:solidFill>
                <a:latin typeface="Segoe"/>
                <a:ea typeface="ＭＳ ゴシック"/>
              </a:rPr>
              <a:t>click the </a:t>
            </a:r>
            <a:r>
              <a:rPr lang="en-US" b="1" i="0" u="none" strike="noStrike" baseline="0" dirty="0" smtClean="0">
                <a:solidFill>
                  <a:srgbClr val="000000"/>
                </a:solidFill>
                <a:latin typeface="Segoe"/>
                <a:ea typeface="ＭＳ ゴシック"/>
              </a:rPr>
              <a:t>Query </a:t>
            </a:r>
            <a:br>
              <a:rPr lang="en-US" b="1" i="0" u="none" strike="noStrike" baseline="0" dirty="0" smtClean="0">
                <a:solidFill>
                  <a:srgbClr val="000000"/>
                </a:solidFill>
                <a:latin typeface="Segoe"/>
                <a:ea typeface="ＭＳ ゴシック"/>
              </a:rPr>
            </a:br>
            <a:r>
              <a:rPr lang="en-US" b="1" i="0" u="none" strike="noStrike" baseline="0" dirty="0" smtClean="0">
                <a:solidFill>
                  <a:srgbClr val="000000"/>
                </a:solidFill>
                <a:latin typeface="Segoe"/>
                <a:ea typeface="ＭＳ ゴシック"/>
              </a:rPr>
              <a:t>Wizard </a:t>
            </a:r>
            <a:r>
              <a:rPr lang="en-US" b="0" i="0" u="none" strike="noStrike" baseline="0" dirty="0" smtClean="0">
                <a:solidFill>
                  <a:srgbClr val="000000"/>
                </a:solidFill>
                <a:latin typeface="Segoe"/>
                <a:ea typeface="ＭＳ ゴシック"/>
              </a:rPr>
              <a:t>button. The </a:t>
            </a:r>
            <a:br>
              <a:rPr lang="en-US" b="0" i="0" u="none" strike="noStrike" baseline="0" dirty="0" smtClean="0">
                <a:solidFill>
                  <a:srgbClr val="000000"/>
                </a:solidFill>
                <a:latin typeface="Segoe"/>
                <a:ea typeface="ＭＳ ゴシック"/>
              </a:rPr>
            </a:br>
            <a:r>
              <a:rPr lang="en-US" b="0" i="0" u="none" strike="noStrike" baseline="0" dirty="0" smtClean="0">
                <a:solidFill>
                  <a:srgbClr val="000000"/>
                </a:solidFill>
                <a:latin typeface="Segoe"/>
                <a:ea typeface="ＭＳ ゴシック"/>
              </a:rPr>
              <a:t>New Query dialog </a:t>
            </a:r>
            <a:br>
              <a:rPr lang="en-US" b="0" i="0" u="none" strike="noStrike" baseline="0" dirty="0" smtClean="0">
                <a:solidFill>
                  <a:srgbClr val="000000"/>
                </a:solidFill>
                <a:latin typeface="Segoe"/>
                <a:ea typeface="ＭＳ ゴシック"/>
              </a:rPr>
            </a:br>
            <a:r>
              <a:rPr lang="en-US" b="0" i="0" u="none" strike="noStrike" baseline="0" dirty="0" smtClean="0">
                <a:solidFill>
                  <a:srgbClr val="000000"/>
                </a:solidFill>
                <a:latin typeface="Segoe"/>
                <a:ea typeface="ＭＳ ゴシック"/>
              </a:rPr>
              <a:t>box appears.</a:t>
            </a:r>
          </a:p>
          <a:p>
            <a:pPr lvl="1" rtl="0"/>
            <a:r>
              <a:rPr lang="en-US" b="0" i="0" u="none" strike="noStrike" baseline="0" dirty="0" smtClean="0">
                <a:solidFill>
                  <a:srgbClr val="000000"/>
                </a:solidFill>
                <a:latin typeface="Segoe"/>
                <a:ea typeface="ＭＳ ゴシック"/>
              </a:rPr>
              <a:t>Click </a:t>
            </a:r>
            <a:r>
              <a:rPr lang="en-US" b="1" i="0" u="none" strike="noStrike" baseline="0" dirty="0" smtClean="0">
                <a:solidFill>
                  <a:srgbClr val="000000"/>
                </a:solidFill>
                <a:latin typeface="Segoe"/>
                <a:ea typeface="ＭＳ ゴシック"/>
              </a:rPr>
              <a:t>Find Unmatched Query Wizard </a:t>
            </a:r>
            <a:r>
              <a:rPr lang="en-US" b="0" i="0" u="none" strike="noStrike" baseline="0" dirty="0" smtClean="0">
                <a:solidFill>
                  <a:srgbClr val="000000"/>
                </a:solidFill>
                <a:latin typeface="Segoe"/>
                <a:ea typeface="ＭＳ ゴシック"/>
              </a:rPr>
              <a:t>and then click </a:t>
            </a:r>
            <a:r>
              <a:rPr lang="en-US" b="1" i="0" u="none" strike="noStrike" baseline="0" dirty="0" smtClean="0">
                <a:solidFill>
                  <a:srgbClr val="000000"/>
                </a:solidFill>
                <a:latin typeface="Segoe"/>
                <a:ea typeface="ＭＳ ゴシック"/>
              </a:rPr>
              <a:t>OK</a:t>
            </a:r>
            <a:r>
              <a:rPr lang="en-US" b="0" i="0" u="none" strike="noStrike" baseline="0" dirty="0" smtClean="0">
                <a:solidFill>
                  <a:srgbClr val="000000"/>
                </a:solidFill>
                <a:latin typeface="Segoe"/>
                <a:ea typeface="ＭＳ ゴシック"/>
              </a:rPr>
              <a:t>. The Find Unmatched Query Wizard appears, as shown above.</a:t>
            </a:r>
            <a:endParaRPr lang="en-US" b="0" i="0" u="none" strike="noStrike" baseline="0" dirty="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pic>
        <p:nvPicPr>
          <p:cNvPr id="7" name="Picture 6" descr="07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1867" y="1524000"/>
            <a:ext cx="4318000" cy="3004757"/>
          </a:xfrm>
          <a:prstGeom prst="rect">
            <a:avLst/>
          </a:prstGeom>
        </p:spPr>
      </p:pic>
    </p:spTree>
    <p:extLst>
      <p:ext uri="{BB962C8B-B14F-4D97-AF65-F5344CB8AC3E}">
        <p14:creationId xmlns:p14="http://schemas.microsoft.com/office/powerpoint/2010/main" val="3857670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a:xfrm>
            <a:off x="457200" y="1524000"/>
            <a:ext cx="37338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Table: Employees is the default selection in this screen. This table will contain the records you’ll want to display. Click the </a:t>
            </a:r>
            <a:r>
              <a:rPr lang="en-US" b="1" i="0" u="none" strike="noStrike" baseline="0" smtClean="0">
                <a:solidFill>
                  <a:srgbClr val="000000"/>
                </a:solidFill>
                <a:latin typeface="Segoe"/>
                <a:ea typeface="ＭＳ ゴシック"/>
              </a:rPr>
              <a:t>Next &gt;</a:t>
            </a:r>
            <a:r>
              <a:rPr lang="en-US" b="1" i="0" u="none" strike="noStrike" baseline="0" smtClean="0">
                <a:solidFill>
                  <a:srgbClr val="000000"/>
                </a:solidFill>
                <a:latin typeface="Segoe"/>
                <a:ea typeface="AbsaraOT"/>
              </a:rPr>
              <a:t> </a:t>
            </a:r>
            <a:r>
              <a:rPr lang="en-US" b="0" i="0" u="none" strike="noStrike" baseline="0" smtClean="0">
                <a:solidFill>
                  <a:srgbClr val="000000"/>
                </a:solidFill>
                <a:latin typeface="Segoe"/>
                <a:ea typeface="ＭＳ ゴシック"/>
              </a:rPr>
              <a:t>button to display the next screen in the Find Unmatched Query Wizard, shown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23</a:t>
            </a:fld>
            <a:endParaRPr lang="en-US"/>
          </a:p>
        </p:txBody>
      </p:sp>
      <p:pic>
        <p:nvPicPr>
          <p:cNvPr id="7" name="Picture 6" descr="07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415367" cy="3052869"/>
          </a:xfrm>
          <a:prstGeom prst="rect">
            <a:avLst/>
          </a:prstGeom>
        </p:spPr>
      </p:pic>
    </p:spTree>
    <p:extLst>
      <p:ext uri="{BB962C8B-B14F-4D97-AF65-F5344CB8AC3E}">
        <p14:creationId xmlns:p14="http://schemas.microsoft.com/office/powerpoint/2010/main" val="5339252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Select </a:t>
            </a:r>
            <a:r>
              <a:rPr lang="en-US" sz="2000" b="1" i="0" u="none" strike="noStrike" baseline="0" smtClean="0">
                <a:solidFill>
                  <a:srgbClr val="000000"/>
                </a:solidFill>
                <a:latin typeface="Segoe"/>
                <a:ea typeface="ＭＳ ゴシック"/>
              </a:rPr>
              <a:t>Table: Stamford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Employees </a:t>
            </a:r>
            <a:r>
              <a:rPr lang="en-US" sz="2000" b="0" i="0" u="none" strike="noStrike" baseline="0" smtClean="0">
                <a:solidFill>
                  <a:srgbClr val="000000"/>
                </a:solidFill>
                <a:latin typeface="Segoe"/>
                <a:ea typeface="ＭＳ ゴシック"/>
              </a:rPr>
              <a:t>to select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table that is related to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Employees table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contains the records you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don’t </a:t>
            </a:r>
            <a:r>
              <a:rPr lang="en-US" sz="2000" b="0" i="0" u="none" strike="noStrike" baseline="0" smtClean="0">
                <a:solidFill>
                  <a:srgbClr val="000000"/>
                </a:solidFill>
                <a:latin typeface="Segoe"/>
                <a:ea typeface="ＭＳ ゴシック"/>
              </a:rPr>
              <a:t>want to display.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Next &gt; </a:t>
            </a:r>
            <a:r>
              <a:rPr lang="en-US" sz="2000" b="0" i="0" u="none" strike="noStrike" baseline="0" smtClean="0">
                <a:solidFill>
                  <a:srgbClr val="000000"/>
                </a:solidFill>
                <a:latin typeface="Segoe"/>
                <a:ea typeface="ＭＳ ゴシック"/>
              </a:rPr>
              <a:t>button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display the next screen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Find Unmatched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Query Wizard, shown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at right.</a:t>
            </a:r>
          </a:p>
          <a:p>
            <a:pPr lvl="1" rtl="0">
              <a:buAutoNum type="arabicPeriod" startAt="4"/>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E-mail Address</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in the Fields in “Employees” list. Click </a:t>
            </a:r>
            <a:r>
              <a:rPr lang="en-US" sz="2000" b="1" i="0" u="none" strike="noStrike" baseline="0" smtClean="0">
                <a:solidFill>
                  <a:srgbClr val="000000"/>
                </a:solidFill>
                <a:latin typeface="Segoe"/>
                <a:ea typeface="ＭＳ ゴシック"/>
              </a:rPr>
              <a:t>E-mail Address</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in the Fields in “Stamford Employees” list. Click the</a:t>
            </a:r>
            <a:r>
              <a:rPr lang="en-US" sz="2000" b="1" i="0" u="none" strike="noStrike" baseline="0" smtClean="0">
                <a:solidFill>
                  <a:srgbClr val="000000"/>
                </a:solidFill>
                <a:latin typeface="Segoe"/>
                <a:ea typeface="ＭＳ ゴシック"/>
              </a:rPr>
              <a:t> &lt;=&gt;</a:t>
            </a:r>
            <a:r>
              <a:rPr lang="en-US" sz="2000" b="1" i="0" u="none" strike="noStrike" baseline="0" smtClean="0">
                <a:solidFill>
                  <a:srgbClr val="000000"/>
                </a:solidFill>
                <a:latin typeface="Segoe"/>
                <a:ea typeface="AbsaraOT"/>
              </a:rPr>
              <a:t> </a:t>
            </a:r>
            <a:r>
              <a:rPr lang="en-US" sz="2000" b="0" i="0" u="none" strike="noStrike" baseline="0" smtClean="0">
                <a:solidFill>
                  <a:srgbClr val="000000"/>
                </a:solidFill>
                <a:latin typeface="Segoe"/>
                <a:ea typeface="ＭＳ ゴシック"/>
              </a:rPr>
              <a:t>button to display them in the Matching fields box. These fields contain data that is in both tables.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pic>
        <p:nvPicPr>
          <p:cNvPr id="7" name="Picture 6" descr="07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61103" cy="2870200"/>
          </a:xfrm>
          <a:prstGeom prst="rect">
            <a:avLst/>
          </a:prstGeom>
        </p:spPr>
      </p:pic>
    </p:spTree>
    <p:extLst>
      <p:ext uri="{BB962C8B-B14F-4D97-AF65-F5344CB8AC3E}">
        <p14:creationId xmlns:p14="http://schemas.microsoft.com/office/powerpoint/2010/main" val="553008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a:xfrm>
            <a:off x="457200" y="1524000"/>
            <a:ext cx="3810000" cy="4953000"/>
          </a:xfrm>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to display the next screen in the Find Unmatched Query Wizard, shown at right.</a:t>
            </a:r>
          </a:p>
          <a:p>
            <a:pPr lvl="1" rtl="0">
              <a:buAutoNum type="arabicPeriod" startAt="6"/>
            </a:pPr>
            <a:r>
              <a:rPr lang="en-US" b="0" i="0" u="none" strike="noStrike" baseline="0" smtClean="0">
                <a:solidFill>
                  <a:srgbClr val="000000"/>
                </a:solidFill>
                <a:latin typeface="Segoe"/>
                <a:ea typeface="ＭＳ ゴシック"/>
              </a:rPr>
              <a:t>In the Available fields box, double-click </a:t>
            </a:r>
            <a:r>
              <a:rPr lang="en-US" b="1" i="0" u="none" strike="noStrike" baseline="0" smtClean="0">
                <a:solidFill>
                  <a:srgbClr val="000000"/>
                </a:solidFill>
                <a:latin typeface="Segoe"/>
                <a:ea typeface="ＭＳ ゴシック"/>
              </a:rPr>
              <a:t>Last Name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First Name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Position</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City </a:t>
            </a:r>
            <a:r>
              <a:rPr lang="en-US" b="0" i="0" u="none" strike="noStrike" baseline="0" smtClean="0">
                <a:solidFill>
                  <a:srgbClr val="000000"/>
                </a:solidFill>
                <a:latin typeface="Segoe"/>
                <a:ea typeface="ＭＳ ゴシック"/>
              </a:rPr>
              <a:t>to move them to the Selected fields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pic>
        <p:nvPicPr>
          <p:cNvPr id="7" name="Picture 6" descr="07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1600201"/>
            <a:ext cx="4385733" cy="3036832"/>
          </a:xfrm>
          <a:prstGeom prst="rect">
            <a:avLst/>
          </a:prstGeom>
        </p:spPr>
      </p:pic>
    </p:spTree>
    <p:extLst>
      <p:ext uri="{BB962C8B-B14F-4D97-AF65-F5344CB8AC3E}">
        <p14:creationId xmlns:p14="http://schemas.microsoft.com/office/powerpoint/2010/main" val="2655014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Next &gt; </a:t>
            </a:r>
            <a:r>
              <a:rPr lang="en-US" b="0" i="0" u="none" strike="noStrike" baseline="0" smtClean="0">
                <a:latin typeface="Segoe"/>
                <a:ea typeface="ＭＳ ゴシック"/>
              </a:rPr>
              <a:t>button to display the final screen in the Find Unmatched Query Wizard, shown at right.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pic>
        <p:nvPicPr>
          <p:cNvPr id="7" name="Picture 6" descr="07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667" y="1524000"/>
            <a:ext cx="4483496" cy="3109641"/>
          </a:xfrm>
          <a:prstGeom prst="rect">
            <a:avLst/>
          </a:prstGeom>
        </p:spPr>
      </p:pic>
    </p:spTree>
    <p:extLst>
      <p:ext uri="{BB962C8B-B14F-4D97-AF65-F5344CB8AC3E}">
        <p14:creationId xmlns:p14="http://schemas.microsoft.com/office/powerpoint/2010/main" val="88022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Unmatched Records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in the text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at the top of this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screen and key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Non-Stamford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Employees </a:t>
            </a:r>
            <a:r>
              <a:rPr lang="en-US" b="0" i="0" u="none" strike="noStrike" baseline="0" smtClean="0">
                <a:solidFill>
                  <a:srgbClr val="000000"/>
                </a:solidFill>
                <a:latin typeface="Segoe"/>
                <a:ea typeface="ＭＳ ゴシック"/>
              </a:rPr>
              <a:t>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name your query,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then click the </a:t>
            </a:r>
            <a:r>
              <a:rPr lang="en-US" b="1" i="0" u="none" strike="noStrike" baseline="0" smtClean="0">
                <a:solidFill>
                  <a:srgbClr val="000000"/>
                </a:solidFill>
                <a:latin typeface="Segoe"/>
                <a:ea typeface="ＭＳ ゴシック"/>
              </a:rPr>
              <a:t>Finish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The query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is displayed, as shown above.</a:t>
            </a:r>
          </a:p>
          <a:p>
            <a:pPr lvl="1" rtl="0">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Non-Stamford Employees tab to close the query.</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pic>
        <p:nvPicPr>
          <p:cNvPr id="7" name="Picture 6" descr="07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529667" cy="2397784"/>
          </a:xfrm>
          <a:prstGeom prst="rect">
            <a:avLst/>
          </a:prstGeom>
        </p:spPr>
      </p:pic>
    </p:spTree>
    <p:extLst>
      <p:ext uri="{BB962C8B-B14F-4D97-AF65-F5344CB8AC3E}">
        <p14:creationId xmlns:p14="http://schemas.microsoft.com/office/powerpoint/2010/main" val="2137341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a Table to a Query</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database that is open from the previous exercise.</a:t>
            </a:r>
          </a:p>
          <a:p>
            <a:pPr lvl="1" rtl="0"/>
            <a:r>
              <a:rPr lang="en-US" sz="2000" b="0" i="0" u="none" strike="noStrike" baseline="0" smtClean="0">
                <a:solidFill>
                  <a:srgbClr val="000000"/>
                </a:solidFill>
                <a:latin typeface="Segoe"/>
                <a:ea typeface="ＭＳ ゴシック"/>
              </a:rPr>
              <a:t>Double-click the </a:t>
            </a:r>
            <a:r>
              <a:rPr lang="en-US" sz="2000" b="1" i="0" u="none" strike="noStrike" baseline="0" smtClean="0">
                <a:solidFill>
                  <a:srgbClr val="000000"/>
                </a:solidFill>
                <a:latin typeface="Segoe"/>
                <a:ea typeface="ＭＳ ゴシック"/>
              </a:rPr>
              <a:t>Industry Friends Query </a:t>
            </a:r>
            <a:r>
              <a:rPr lang="en-US" sz="2000" b="0" i="0" u="none" strike="noStrike" baseline="0" smtClean="0">
                <a:solidFill>
                  <a:srgbClr val="000000"/>
                </a:solidFill>
                <a:latin typeface="Segoe"/>
                <a:ea typeface="ＭＳ ゴシック"/>
              </a:rPr>
              <a:t>in the Navigation Pane to open it.</a:t>
            </a:r>
          </a:p>
          <a:p>
            <a:pPr lvl="1" rtl="0"/>
            <a:r>
              <a:rPr lang="en-US" sz="2000" b="0" i="0" u="none" strike="noStrike" baseline="0" smtClean="0">
                <a:solidFill>
                  <a:srgbClr val="000000"/>
                </a:solidFill>
                <a:latin typeface="Segoe"/>
                <a:ea typeface="ＭＳ ゴシック"/>
              </a:rPr>
              <a:t>On the HOME tab, in the Views group, click the lower half of the </a:t>
            </a:r>
            <a:r>
              <a:rPr lang="en-US" sz="2000" b="1" i="0" u="none" strike="noStrike" baseline="0" smtClean="0">
                <a:solidFill>
                  <a:srgbClr val="000000"/>
                </a:solidFill>
                <a:latin typeface="Segoe"/>
                <a:ea typeface="ＭＳ ゴシック"/>
              </a:rPr>
              <a:t>View </a:t>
            </a:r>
            <a:r>
              <a:rPr lang="en-US" sz="2000" b="0" i="0" u="none" strike="noStrike" baseline="0" smtClean="0">
                <a:solidFill>
                  <a:srgbClr val="000000"/>
                </a:solidFill>
                <a:latin typeface="Segoe"/>
                <a:ea typeface="ＭＳ ゴシック"/>
              </a:rPr>
              <a:t>button and then click </a:t>
            </a:r>
            <a:r>
              <a:rPr lang="en-US" sz="2000" b="1" i="0" u="none" strike="noStrike" baseline="0" smtClean="0">
                <a:solidFill>
                  <a:srgbClr val="000000"/>
                </a:solidFill>
                <a:latin typeface="Segoe"/>
                <a:ea typeface="ＭＳ ゴシック"/>
              </a:rPr>
              <a:t>Design View</a:t>
            </a:r>
            <a:r>
              <a:rPr lang="en-US" sz="2000" b="0" i="0" u="none" strike="noStrike" baseline="0" smtClean="0">
                <a:solidFill>
                  <a:srgbClr val="000000"/>
                </a:solidFill>
                <a:latin typeface="Segoe"/>
                <a:ea typeface="ＭＳ ゴシック"/>
              </a:rPr>
              <a:t>. The query appears in Design view, as shown below.</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pic>
        <p:nvPicPr>
          <p:cNvPr id="7" name="Picture 6" descr="0722.png"/>
          <p:cNvPicPr>
            <a:picLocks noChangeAspect="1"/>
          </p:cNvPicPr>
          <p:nvPr/>
        </p:nvPicPr>
        <p:blipFill rotWithShape="1">
          <a:blip r:embed="rId2">
            <a:extLst>
              <a:ext uri="{28A0092B-C50C-407E-A947-70E740481C1C}">
                <a14:useLocalDpi xmlns:a14="http://schemas.microsoft.com/office/drawing/2010/main" val="0"/>
              </a:ext>
            </a:extLst>
          </a:blip>
          <a:srcRect b="35509"/>
          <a:stretch/>
        </p:blipFill>
        <p:spPr>
          <a:xfrm>
            <a:off x="1295400" y="3581400"/>
            <a:ext cx="6791298" cy="2379133"/>
          </a:xfrm>
          <a:prstGeom prst="rect">
            <a:avLst/>
          </a:prstGeom>
        </p:spPr>
      </p:pic>
    </p:spTree>
    <p:extLst>
      <p:ext uri="{BB962C8B-B14F-4D97-AF65-F5344CB8AC3E}">
        <p14:creationId xmlns:p14="http://schemas.microsoft.com/office/powerpoint/2010/main" val="787811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a Table to a Query</a:t>
            </a:r>
          </a:p>
        </p:txBody>
      </p:sp>
      <p:sp>
        <p:nvSpPr>
          <p:cNvPr id="3" name="Text Placeholder 2"/>
          <p:cNvSpPr>
            <a:spLocks noGrp="1"/>
          </p:cNvSpPr>
          <p:nvPr>
            <p:ph type="body" idx="1"/>
          </p:nvPr>
        </p:nvSpPr>
        <p:spPr>
          <a:xfrm>
            <a:off x="457200" y="1524000"/>
            <a:ext cx="4191000" cy="4953000"/>
          </a:xfrm>
        </p:spPr>
        <p:txBody>
          <a:bodyPr/>
          <a:lstStyle/>
          <a:p>
            <a:pPr lvl="1" rtl="0">
              <a:buFont typeface="+mj-lt"/>
              <a:buAutoNum type="arabicPeriod" startAt="3"/>
            </a:pPr>
            <a:r>
              <a:rPr lang="en-US" b="0" i="0" u="none" strike="noStrike" baseline="0" smtClean="0">
                <a:latin typeface="Segoe"/>
                <a:ea typeface="ＭＳ ゴシック"/>
              </a:rPr>
              <a:t>On the QUERY TOOLS DESIGN tab, in the Query Setup group, click the </a:t>
            </a:r>
            <a:r>
              <a:rPr lang="en-US" b="1" i="0" u="none" strike="noStrike" baseline="0" smtClean="0">
                <a:latin typeface="Segoe"/>
                <a:ea typeface="ＭＳ ゴシック"/>
              </a:rPr>
              <a:t>Show Table</a:t>
            </a:r>
            <a:r>
              <a:rPr lang="en-US" b="0" i="0" u="none" strike="noStrike" baseline="0" smtClean="0">
                <a:latin typeface="Segoe"/>
                <a:ea typeface="Univers-BlackExt"/>
              </a:rPr>
              <a:t> </a:t>
            </a:r>
            <a:r>
              <a:rPr lang="en-US" b="0" i="0" u="none" strike="noStrike" baseline="0" smtClean="0">
                <a:latin typeface="Segoe"/>
                <a:ea typeface="ＭＳ ゴシック"/>
              </a:rPr>
              <a:t>button to display the Show Table dialog box, shown at right.</a:t>
            </a:r>
            <a:endParaRPr lang="en-US" b="0" i="0" u="none" strike="noStrike" baseline="0" smtClean="0">
              <a:latin typeface="Univers-BlackExt"/>
              <a:ea typeface="Univers-BlackEx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pic>
        <p:nvPicPr>
          <p:cNvPr id="7" name="Picture 6" descr="07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00200"/>
            <a:ext cx="3837834" cy="3587750"/>
          </a:xfrm>
          <a:prstGeom prst="rect">
            <a:avLst/>
          </a:prstGeom>
        </p:spPr>
      </p:pic>
    </p:spTree>
    <p:extLst>
      <p:ext uri="{BB962C8B-B14F-4D97-AF65-F5344CB8AC3E}">
        <p14:creationId xmlns:p14="http://schemas.microsoft.com/office/powerpoint/2010/main" val="141489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a:t>
            </a:r>
            <a:r>
              <a:rPr lang="en-US" b="0" i="0" u="none" strike="noStrike" baseline="0" smtClean="0">
                <a:latin typeface="Segoe"/>
                <a:ea typeface="ＭＳ ゴシック"/>
              </a:rPr>
              <a:t>Before you begin these steps, be sure to </a:t>
            </a:r>
            <a:r>
              <a:rPr lang="en-US" b="1" i="0" u="none" strike="noStrike" baseline="0" smtClean="0">
                <a:latin typeface="Segoe"/>
                <a:ea typeface="ＭＳ ゴシック"/>
              </a:rPr>
              <a:t>LAUNCH </a:t>
            </a:r>
            <a:r>
              <a:rPr lang="en-US" b="0" i="0" u="none" strike="noStrike" baseline="0" smtClean="0">
                <a:latin typeface="Segoe"/>
                <a:ea typeface="ＭＳ ゴシック"/>
              </a:rPr>
              <a:t>Microsoft Access.</a:t>
            </a:r>
          </a:p>
          <a:p>
            <a:pPr lvl="1" rtl="0"/>
            <a:r>
              <a:rPr lang="en-US" b="1" i="0" u="none" strike="noStrike" baseline="0" smtClean="0">
                <a:latin typeface="Segoe"/>
                <a:ea typeface="ＭＳ ゴシック"/>
              </a:rPr>
              <a:t>OPEN </a:t>
            </a:r>
            <a:r>
              <a:rPr lang="en-US" b="0" i="0" u="none" strike="noStrike" baseline="0" smtClean="0">
                <a:latin typeface="Segoe"/>
                <a:ea typeface="ＭＳ ゴシック"/>
              </a:rPr>
              <a:t>the </a:t>
            </a:r>
            <a:r>
              <a:rPr lang="en-US" b="1" i="1" u="none" strike="noStrike" baseline="0" smtClean="0">
                <a:latin typeface="Segoe"/>
                <a:ea typeface="ＭＳ ゴシック"/>
              </a:rPr>
              <a:t>Northwind </a:t>
            </a:r>
            <a:r>
              <a:rPr lang="en-US" b="0" i="0" u="none" strike="noStrike" baseline="0" smtClean="0">
                <a:latin typeface="Segoe"/>
                <a:ea typeface="ＭＳ ゴシック"/>
              </a:rPr>
              <a:t>file from the data files for this lesson.</a:t>
            </a:r>
          </a:p>
          <a:p>
            <a:pPr lvl="1" rtl="0"/>
            <a:r>
              <a:rPr lang="en-US" b="1" i="0" u="none" strike="noStrike" baseline="0" smtClean="0">
                <a:latin typeface="Segoe"/>
                <a:ea typeface="ＭＳ ゴシック"/>
              </a:rPr>
              <a:t>SAVE </a:t>
            </a:r>
            <a:r>
              <a:rPr lang="en-US" b="0" i="0" u="none" strike="noStrike" baseline="0" smtClean="0">
                <a:latin typeface="Segoe"/>
                <a:ea typeface="ＭＳ ゴシック"/>
              </a:rPr>
              <a:t>the database as </a:t>
            </a:r>
            <a:r>
              <a:rPr lang="en-US" b="1" i="1" u="none" strike="noStrike" baseline="0" smtClean="0">
                <a:latin typeface="Segoe"/>
                <a:ea typeface="ＭＳ ゴシック"/>
              </a:rPr>
              <a:t>NorthwindXXX </a:t>
            </a:r>
            <a:r>
              <a:rPr lang="en-US" b="0" i="0" u="none" strike="noStrike" baseline="0" smtClean="0">
                <a:latin typeface="Segoe"/>
                <a:ea typeface="ＭＳ ゴシック"/>
              </a:rPr>
              <a:t>(where </a:t>
            </a:r>
            <a:r>
              <a:rPr lang="en-US" b="0" i="1" u="none" strike="noStrike" baseline="0" smtClean="0">
                <a:latin typeface="Segoe"/>
                <a:ea typeface="ＭＳ ゴシック"/>
              </a:rPr>
              <a:t>XXX </a:t>
            </a:r>
            <a:r>
              <a:rPr lang="en-US" b="0" i="0" u="none" strike="noStrike" baseline="0" smtClean="0">
                <a:latin typeface="Segoe"/>
                <a:ea typeface="ＭＳ ゴシック"/>
              </a:rPr>
              <a:t>is your initials).</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spTree>
    <p:extLst>
      <p:ext uri="{BB962C8B-B14F-4D97-AF65-F5344CB8AC3E}">
        <p14:creationId xmlns:p14="http://schemas.microsoft.com/office/powerpoint/2010/main" val="249292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a Table to a Query</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Industry Friends</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and click the </a:t>
            </a:r>
            <a:r>
              <a:rPr lang="en-US" b="1" i="0" u="none" strike="noStrike" baseline="0" smtClean="0">
                <a:solidFill>
                  <a:srgbClr val="000000"/>
                </a:solidFill>
                <a:latin typeface="Segoe"/>
                <a:ea typeface="ＭＳ ゴシック"/>
              </a:rPr>
              <a:t>Add</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button. A second copy of the Industry Friends table is added to the query, as indicated by the “1” in the title, as shown below.</a:t>
            </a:r>
            <a:endParaRPr lang="en-US" b="0" i="0" u="none" strike="noStrike" baseline="0" smtClean="0">
              <a:solidFill>
                <a:srgbClr val="000000"/>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pic>
        <p:nvPicPr>
          <p:cNvPr id="7" name="Picture 6" descr="07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749" y="2887133"/>
            <a:ext cx="7345517" cy="3136203"/>
          </a:xfrm>
          <a:prstGeom prst="rect">
            <a:avLst/>
          </a:prstGeom>
        </p:spPr>
      </p:pic>
    </p:spTree>
    <p:extLst>
      <p:ext uri="{BB962C8B-B14F-4D97-AF65-F5344CB8AC3E}">
        <p14:creationId xmlns:p14="http://schemas.microsoft.com/office/powerpoint/2010/main" val="3443534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a Table to a Query</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Stamford Employees </a:t>
            </a:r>
            <a:r>
              <a:rPr lang="en-US" b="0" i="0" u="none" strike="noStrike" baseline="0" smtClean="0">
                <a:solidFill>
                  <a:srgbClr val="000000"/>
                </a:solidFill>
                <a:latin typeface="Segoe"/>
                <a:ea typeface="ＭＳ ゴシック"/>
              </a:rPr>
              <a:t>and click the </a:t>
            </a:r>
            <a:r>
              <a:rPr lang="en-US" b="1" i="0" u="none" strike="noStrike" baseline="0" smtClean="0">
                <a:solidFill>
                  <a:srgbClr val="000000"/>
                </a:solidFill>
                <a:latin typeface="Segoe"/>
                <a:ea typeface="ＭＳ ゴシック"/>
              </a:rPr>
              <a:t>Add </a:t>
            </a:r>
            <a:r>
              <a:rPr lang="en-US" b="0" i="0" u="none" strike="noStrike" baseline="0" smtClean="0">
                <a:solidFill>
                  <a:srgbClr val="000000"/>
                </a:solidFill>
                <a:latin typeface="Segoe"/>
                <a:ea typeface="ＭＳ ゴシック"/>
              </a:rPr>
              <a:t>button. The table is added to the query.</a:t>
            </a:r>
          </a:p>
          <a:p>
            <a:pPr lvl="1" rtl="0">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in the Show Table dialog box.</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the database open to use in the next exercise.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31</a:t>
            </a:fld>
            <a:endParaRPr lang="en-US"/>
          </a:p>
        </p:txBody>
      </p:sp>
    </p:spTree>
    <p:extLst>
      <p:ext uri="{BB962C8B-B14F-4D97-AF65-F5344CB8AC3E}">
        <p14:creationId xmlns:p14="http://schemas.microsoft.com/office/powerpoint/2010/main" val="3975676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Remove a Table from a Query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Click anywhere in the </a:t>
            </a:r>
            <a:r>
              <a:rPr lang="en-US" b="1" i="0" u="none" strike="noStrike" baseline="0" smtClean="0">
                <a:solidFill>
                  <a:srgbClr val="000000"/>
                </a:solidFill>
                <a:latin typeface="Segoe"/>
                <a:ea typeface="ＭＳ ゴシック"/>
              </a:rPr>
              <a:t>Industry Friends_1 </a:t>
            </a:r>
            <a:r>
              <a:rPr lang="en-US" b="0" i="0" u="none" strike="noStrike" baseline="0" smtClean="0">
                <a:solidFill>
                  <a:srgbClr val="000000"/>
                </a:solidFill>
                <a:latin typeface="Segoe"/>
                <a:ea typeface="ＭＳ ゴシック"/>
              </a:rPr>
              <a:t>field list.</a:t>
            </a:r>
          </a:p>
          <a:p>
            <a:pPr lvl="1" rtl="0"/>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key] to remove the table.</a:t>
            </a:r>
          </a:p>
          <a:p>
            <a:pPr lvl="1" rtl="0"/>
            <a:r>
              <a:rPr lang="en-US" b="0" i="0" u="none" strike="noStrike" baseline="0" smtClean="0">
                <a:solidFill>
                  <a:srgbClr val="000000"/>
                </a:solidFill>
                <a:latin typeface="Segoe"/>
                <a:ea typeface="ＭＳ ゴシック"/>
              </a:rPr>
              <a:t>Click anywhere in the </a:t>
            </a:r>
            <a:r>
              <a:rPr lang="en-US" b="1" i="0" u="none" strike="noStrike" baseline="0" smtClean="0">
                <a:solidFill>
                  <a:srgbClr val="000000"/>
                </a:solidFill>
                <a:latin typeface="Segoe"/>
                <a:ea typeface="ＭＳ ゴシック"/>
              </a:rPr>
              <a:t>Stamford Employees </a:t>
            </a:r>
            <a:r>
              <a:rPr lang="en-US" b="0" i="0" u="none" strike="noStrike" baseline="0" smtClean="0">
                <a:solidFill>
                  <a:srgbClr val="000000"/>
                </a:solidFill>
                <a:latin typeface="Segoe"/>
                <a:ea typeface="ＭＳ ゴシック"/>
              </a:rPr>
              <a:t>field list.</a:t>
            </a:r>
          </a:p>
          <a:p>
            <a:pPr lvl="1" rtl="0"/>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Delete </a:t>
            </a:r>
            <a:r>
              <a:rPr lang="en-US" b="0" i="0" u="none" strike="noStrike" baseline="0" smtClean="0">
                <a:solidFill>
                  <a:srgbClr val="000000"/>
                </a:solidFill>
                <a:latin typeface="Segoe"/>
                <a:ea typeface="ＭＳ ゴシック"/>
              </a:rPr>
              <a:t>key] to remove the table.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Industry Friends Query tab to close the query. If a message asks you if you want to save the changes, click </a:t>
            </a:r>
            <a:r>
              <a:rPr lang="en-US" b="1" i="0" u="none" strike="noStrike" baseline="0" smtClean="0">
                <a:solidFill>
                  <a:srgbClr val="000000"/>
                </a:solidFill>
                <a:latin typeface="Segoe"/>
                <a:ea typeface="ＭＳ ゴシック"/>
              </a:rPr>
              <a:t>Yes.</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a:t>
            </a:r>
            <a:r>
              <a:rPr lang="en-US" b="0" i="0" u="none" strike="noStrike" baseline="0" smtClean="0">
                <a:latin typeface="Segoe"/>
                <a:ea typeface="ＭＳ ゴシック"/>
              </a:rPr>
              <a:t>exercise.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32</a:t>
            </a:fld>
            <a:endParaRPr lang="en-US"/>
          </a:p>
        </p:txBody>
      </p:sp>
    </p:spTree>
    <p:extLst>
      <p:ext uri="{BB962C8B-B14F-4D97-AF65-F5344CB8AC3E}">
        <p14:creationId xmlns:p14="http://schemas.microsoft.com/office/powerpoint/2010/main" val="4102538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In the Navigation Pane, double-click the </a:t>
            </a:r>
            <a:r>
              <a:rPr lang="en-US" b="1" i="0" u="none" strike="noStrike" baseline="0" smtClean="0">
                <a:solidFill>
                  <a:srgbClr val="000000"/>
                </a:solidFill>
                <a:latin typeface="Segoe"/>
                <a:ea typeface="ＭＳ ゴシック"/>
              </a:rPr>
              <a:t>Employees Contact Info Query </a:t>
            </a:r>
            <a:r>
              <a:rPr lang="en-US" b="0" i="0" u="none" strike="noStrike" baseline="0" smtClean="0">
                <a:solidFill>
                  <a:srgbClr val="000000"/>
                </a:solidFill>
                <a:latin typeface="Segoe"/>
                <a:ea typeface="ＭＳ ゴシック"/>
              </a:rPr>
              <a:t>to open it.</a:t>
            </a:r>
          </a:p>
          <a:p>
            <a:pPr lvl="1" rtl="0"/>
            <a:r>
              <a:rPr lang="en-US" b="0" i="0" u="none" strike="noStrike" baseline="0" smtClean="0">
                <a:solidFill>
                  <a:srgbClr val="000000"/>
                </a:solidFill>
                <a:latin typeface="Segoe"/>
                <a:ea typeface="ＭＳ ゴシック"/>
              </a:rPr>
              <a:t>On the HOME tab, in the Views group, click the lower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click </a:t>
            </a:r>
            <a:r>
              <a:rPr lang="en-US" b="1" i="0" u="none" strike="noStrike" baseline="0" smtClean="0">
                <a:solidFill>
                  <a:srgbClr val="000000"/>
                </a:solidFill>
                <a:latin typeface="Segoe"/>
                <a:ea typeface="ＭＳ ゴシック"/>
              </a:rPr>
              <a:t>Design View</a:t>
            </a:r>
            <a:r>
              <a:rPr lang="en-US" b="0" i="0" u="none" strike="noStrike" baseline="0" smtClean="0">
                <a:solidFill>
                  <a:srgbClr val="000000"/>
                </a:solidFill>
                <a:latin typeface="Times New Roman"/>
                <a:ea typeface="ＭＳ ゴシック"/>
              </a:rPr>
              <a: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33</a:t>
            </a:fld>
            <a:endParaRPr lang="en-US"/>
          </a:p>
        </p:txBody>
      </p:sp>
    </p:spTree>
    <p:extLst>
      <p:ext uri="{BB962C8B-B14F-4D97-AF65-F5344CB8AC3E}">
        <p14:creationId xmlns:p14="http://schemas.microsoft.com/office/powerpoint/2010/main" val="1522338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Add Criteria to a Query</a:t>
            </a:r>
            <a:endParaRPr lang="en-US"/>
          </a:p>
        </p:txBody>
      </p:sp>
      <p:sp>
        <p:nvSpPr>
          <p:cNvPr id="3" name="Content Placeholder 2"/>
          <p:cNvSpPr>
            <a:spLocks noGrp="1"/>
          </p:cNvSpPr>
          <p:nvPr>
            <p:ph idx="1"/>
          </p:nvPr>
        </p:nvSpPr>
        <p:spPr>
          <a:xfrm>
            <a:off x="457200" y="1524000"/>
            <a:ext cx="4648200" cy="4953000"/>
          </a:xfrm>
        </p:spPr>
        <p:txBody>
          <a:bodyPr/>
          <a:lstStyle/>
          <a:p>
            <a:pPr marL="457200" lvl="1" indent="-457200">
              <a:buClr>
                <a:srgbClr val="800000"/>
              </a:buClr>
              <a:buFont typeface="+mj-lt"/>
              <a:buAutoNum type="arabicPeriod" startAt="3"/>
            </a:pPr>
            <a:r>
              <a:rPr lang="en-US">
                <a:solidFill>
                  <a:srgbClr val="000000"/>
                </a:solidFill>
                <a:latin typeface="Segoe"/>
                <a:ea typeface="ＭＳ ゴシック"/>
              </a:rPr>
              <a:t>In the Criteria row of the Position field, key </a:t>
            </a:r>
            <a:r>
              <a:rPr lang="en-US" b="1">
                <a:solidFill>
                  <a:srgbClr val="000000"/>
                </a:solidFill>
                <a:latin typeface="Segoe"/>
                <a:ea typeface="ＭＳ ゴシック"/>
              </a:rPr>
              <a:t>Like “*Manager”</a:t>
            </a:r>
            <a:r>
              <a:rPr lang="en-US" b="1">
                <a:solidFill>
                  <a:srgbClr val="000000"/>
                </a:solidFill>
                <a:latin typeface="Segoe"/>
                <a:ea typeface="Univers-BlackExt"/>
              </a:rPr>
              <a:t> </a:t>
            </a:r>
            <a:r>
              <a:rPr lang="en-US">
                <a:solidFill>
                  <a:srgbClr val="000000"/>
                </a:solidFill>
                <a:latin typeface="Segoe"/>
                <a:ea typeface="ＭＳ ゴシック"/>
              </a:rPr>
              <a:t>as shown at right to display all records that end with the string “Manager” in the Position field (e.g., Assistant Manager, Sales Manager, Product Manager, etc.).</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34</a:t>
            </a:fld>
            <a:endParaRPr lang="en-US" dirty="0"/>
          </a:p>
        </p:txBody>
      </p:sp>
      <p:pic>
        <p:nvPicPr>
          <p:cNvPr id="7" name="Picture 6" descr="0725.png"/>
          <p:cNvPicPr>
            <a:picLocks noChangeAspect="1"/>
          </p:cNvPicPr>
          <p:nvPr/>
        </p:nvPicPr>
        <p:blipFill rotWithShape="1">
          <a:blip r:embed="rId2">
            <a:extLst>
              <a:ext uri="{28A0092B-C50C-407E-A947-70E740481C1C}">
                <a14:useLocalDpi xmlns:a14="http://schemas.microsoft.com/office/drawing/2010/main" val="0"/>
              </a:ext>
            </a:extLst>
          </a:blip>
          <a:srcRect r="34391"/>
          <a:stretch/>
        </p:blipFill>
        <p:spPr>
          <a:xfrm>
            <a:off x="5257800" y="1600200"/>
            <a:ext cx="3327400" cy="3842898"/>
          </a:xfrm>
          <a:prstGeom prst="rect">
            <a:avLst/>
          </a:prstGeom>
        </p:spPr>
      </p:pic>
    </p:spTree>
    <p:extLst>
      <p:ext uri="{BB962C8B-B14F-4D97-AF65-F5344CB8AC3E}">
        <p14:creationId xmlns:p14="http://schemas.microsoft.com/office/powerpoint/2010/main" val="968716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On the QUERY TOOLS DESIGN tab, in the Results group, click the lower half of the </a:t>
            </a:r>
            <a:r>
              <a:rPr lang="en-US" sz="2000" b="1" i="0" u="none" strike="noStrike" baseline="0" smtClean="0">
                <a:solidFill>
                  <a:srgbClr val="000000"/>
                </a:solidFill>
                <a:latin typeface="Segoe"/>
                <a:ea typeface="ＭＳ ゴシック"/>
              </a:rPr>
              <a:t>View</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button and click </a:t>
            </a:r>
            <a:r>
              <a:rPr lang="en-US" sz="2000" b="1" i="0" u="none" strike="noStrike" baseline="0" smtClean="0">
                <a:solidFill>
                  <a:srgbClr val="000000"/>
                </a:solidFill>
                <a:latin typeface="Segoe"/>
                <a:ea typeface="ＭＳ ゴシック"/>
              </a:rPr>
              <a:t>Datasheet View</a:t>
            </a:r>
            <a:r>
              <a:rPr lang="en-US" sz="2000" b="0" i="0" u="none" strike="noStrike" baseline="0" smtClean="0">
                <a:solidFill>
                  <a:srgbClr val="000000"/>
                </a:solidFill>
                <a:latin typeface="Segoe"/>
                <a:ea typeface="ＭＳ ゴシック"/>
              </a:rPr>
              <a:t>. The query results display all records that end with the string “Manager” in the Position field, as shown below. </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pic>
        <p:nvPicPr>
          <p:cNvPr id="7" name="Picture 6" descr="07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895600"/>
            <a:ext cx="5858933" cy="3323876"/>
          </a:xfrm>
          <a:prstGeom prst="rect">
            <a:avLst/>
          </a:prstGeom>
        </p:spPr>
      </p:pic>
    </p:spTree>
    <p:extLst>
      <p:ext uri="{BB962C8B-B14F-4D97-AF65-F5344CB8AC3E}">
        <p14:creationId xmlns:p14="http://schemas.microsoft.com/office/powerpoint/2010/main" val="1675209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On the HOME tab,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Views group,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lower half of the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View </a:t>
            </a:r>
            <a:r>
              <a:rPr lang="en-US" sz="2000" b="0" i="0" u="none" strike="noStrike" baseline="0" smtClean="0">
                <a:solidFill>
                  <a:srgbClr val="000000"/>
                </a:solidFill>
                <a:latin typeface="Segoe"/>
                <a:ea typeface="ＭＳ ゴシック"/>
              </a:rPr>
              <a:t>button and click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Design View</a:t>
            </a:r>
            <a:r>
              <a:rPr lang="en-US" sz="2000" b="0" i="0" u="none" strike="noStrike" baseline="0" smtClean="0">
                <a:solidFill>
                  <a:srgbClr val="000000"/>
                </a:solidFill>
                <a:latin typeface="Times New Roman"/>
                <a:ea typeface="ＭＳ ゴシック"/>
              </a:rPr>
              <a:t>.</a:t>
            </a:r>
          </a:p>
          <a:p>
            <a:pPr lvl="1" rtl="0">
              <a:buAutoNum type="arabicPeriod" startAt="5"/>
            </a:pPr>
            <a:r>
              <a:rPr lang="en-US" sz="2000" b="0" i="0" u="none" strike="noStrike" baseline="0" smtClean="0">
                <a:solidFill>
                  <a:srgbClr val="000000"/>
                </a:solidFill>
                <a:latin typeface="Segoe"/>
                <a:ea typeface="ＭＳ ゴシック"/>
              </a:rPr>
              <a:t>In the Show row, under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First Name field,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Show </a:t>
            </a:r>
            <a:r>
              <a:rPr lang="en-US" sz="2000" b="0" i="0" u="none" strike="noStrike" baseline="0" smtClean="0">
                <a:solidFill>
                  <a:srgbClr val="000000"/>
                </a:solidFill>
                <a:latin typeface="Segoe"/>
                <a:ea typeface="ＭＳ ゴシック"/>
              </a:rPr>
              <a:t>check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to deselect it,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right.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First Name field data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will not appear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query results.</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pic>
        <p:nvPicPr>
          <p:cNvPr id="7" name="Picture 6" descr="07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304995" cy="3621295"/>
          </a:xfrm>
          <a:prstGeom prst="rect">
            <a:avLst/>
          </a:prstGeom>
        </p:spPr>
      </p:pic>
    </p:spTree>
    <p:extLst>
      <p:ext uri="{BB962C8B-B14F-4D97-AF65-F5344CB8AC3E}">
        <p14:creationId xmlns:p14="http://schemas.microsoft.com/office/powerpoint/2010/main" val="320596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On the HOME tab, in the Views group, click the lower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click</a:t>
            </a:r>
            <a:r>
              <a:rPr lang="en-US" b="0" i="0" u="none" strike="noStrike" baseline="0" smtClean="0">
                <a:solidFill>
                  <a:srgbClr val="000000"/>
                </a:solidFill>
                <a:latin typeface="Segoe"/>
                <a:ea typeface="Univers-Light"/>
              </a:rPr>
              <a:t> </a:t>
            </a:r>
            <a:r>
              <a:rPr lang="en-US" b="1" i="0" u="none" strike="noStrike" baseline="0" smtClean="0">
                <a:solidFill>
                  <a:srgbClr val="000000"/>
                </a:solidFill>
                <a:latin typeface="Segoe"/>
                <a:ea typeface="ＭＳ ゴシック"/>
              </a:rPr>
              <a:t>Datasheet View.</a:t>
            </a:r>
            <a:r>
              <a:rPr lang="en-US" b="0" i="0" u="none" strike="noStrike" baseline="0" smtClean="0">
                <a:solidFill>
                  <a:srgbClr val="000000"/>
                </a:solidFill>
                <a:latin typeface="Segoe"/>
                <a:ea typeface="ＭＳ ゴシック"/>
              </a:rPr>
              <a:t> Notice that the First Name field doesn’t appear.</a:t>
            </a:r>
          </a:p>
          <a:p>
            <a:pPr lvl="1" rtl="0">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Employees Contact Info Query tab to close the query. When prompted to save, click </a:t>
            </a:r>
            <a:r>
              <a:rPr lang="en-US" b="1" i="0" u="none" strike="noStrike" baseline="0" smtClean="0">
                <a:solidFill>
                  <a:srgbClr val="000000"/>
                </a:solidFill>
                <a:latin typeface="Segoe"/>
                <a:ea typeface="ＭＳ ゴシック"/>
              </a:rPr>
              <a:t>Yes.</a:t>
            </a:r>
          </a:p>
          <a:p>
            <a:pPr lvl="1" rtl="0">
              <a:buAutoNum type="arabicPeriod" startAt="7"/>
            </a:pPr>
            <a:r>
              <a:rPr lang="en-US" b="0" i="0" u="none" strike="noStrike" baseline="0" smtClean="0">
                <a:solidFill>
                  <a:srgbClr val="000000"/>
                </a:solidFill>
                <a:latin typeface="Segoe"/>
                <a:ea typeface="ＭＳ ゴシック"/>
              </a:rPr>
              <a:t>In the Navigation Pane, double-click the </a:t>
            </a:r>
            <a:r>
              <a:rPr lang="en-US" b="1" i="0" u="none" strike="noStrike" baseline="0" smtClean="0">
                <a:solidFill>
                  <a:srgbClr val="000000"/>
                </a:solidFill>
                <a:latin typeface="Segoe"/>
                <a:ea typeface="ＭＳ ゴシック"/>
              </a:rPr>
              <a:t>Non-Stamford Employees Query </a:t>
            </a:r>
            <a:r>
              <a:rPr lang="en-US" b="0" i="0" u="none" strike="noStrike" baseline="0" smtClean="0">
                <a:solidFill>
                  <a:srgbClr val="000000"/>
                </a:solidFill>
                <a:latin typeface="Segoe"/>
                <a:ea typeface="ＭＳ ゴシック"/>
              </a:rPr>
              <a:t>to open it.</a:t>
            </a:r>
          </a:p>
          <a:p>
            <a:pPr lvl="1" rtl="0">
              <a:buAutoNum type="arabicPeriod" startAt="7"/>
            </a:pPr>
            <a:r>
              <a:rPr lang="en-US" b="0" i="0" u="none" strike="noStrike" baseline="0" smtClean="0">
                <a:solidFill>
                  <a:srgbClr val="000000"/>
                </a:solidFill>
                <a:latin typeface="Segoe"/>
                <a:ea typeface="ＭＳ ゴシック"/>
              </a:rPr>
              <a:t>On the HOME tab, in the Views group, click the lower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click </a:t>
            </a:r>
            <a:r>
              <a:rPr lang="en-US" b="1" i="0" u="none" strike="noStrike" baseline="0" smtClean="0">
                <a:solidFill>
                  <a:srgbClr val="000000"/>
                </a:solidFill>
                <a:latin typeface="Segoe"/>
                <a:ea typeface="ＭＳ ゴシック"/>
              </a:rPr>
              <a:t>Design View</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37</a:t>
            </a:fld>
            <a:endParaRPr lang="en-US"/>
          </a:p>
        </p:txBody>
      </p:sp>
    </p:spTree>
    <p:extLst>
      <p:ext uri="{BB962C8B-B14F-4D97-AF65-F5344CB8AC3E}">
        <p14:creationId xmlns:p14="http://schemas.microsoft.com/office/powerpoint/2010/main" val="54642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In the Criteria row of the City field, key </a:t>
            </a:r>
            <a:r>
              <a:rPr lang="en-US" b="1" i="0" u="none" strike="noStrike" baseline="0" smtClean="0">
                <a:solidFill>
                  <a:srgbClr val="000000"/>
                </a:solidFill>
                <a:latin typeface="Segoe"/>
                <a:ea typeface="ＭＳ ゴシック"/>
              </a:rPr>
              <a:t>[City?] </a:t>
            </a:r>
            <a:r>
              <a:rPr lang="en-US" b="0" i="0" u="none" strike="noStrike" baseline="0" smtClean="0">
                <a:solidFill>
                  <a:srgbClr val="000000"/>
                </a:solidFill>
                <a:latin typeface="Segoe"/>
                <a:ea typeface="ＭＳ ゴシック"/>
              </a:rPr>
              <a:t>as shown at right. This will create the parameter and require you to enter a city name when the query is run.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38</a:t>
            </a:fld>
            <a:endParaRPr lang="en-US"/>
          </a:p>
        </p:txBody>
      </p:sp>
      <p:pic>
        <p:nvPicPr>
          <p:cNvPr id="7" name="Picture 6" descr="07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674533" cy="3091744"/>
          </a:xfrm>
          <a:prstGeom prst="rect">
            <a:avLst/>
          </a:prstGeom>
        </p:spPr>
      </p:pic>
    </p:spTree>
    <p:extLst>
      <p:ext uri="{BB962C8B-B14F-4D97-AF65-F5344CB8AC3E}">
        <p14:creationId xmlns:p14="http://schemas.microsoft.com/office/powerpoint/2010/main" val="3805949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On the HOME tab, in the Views group, click the lower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click </a:t>
            </a:r>
            <a:r>
              <a:rPr lang="en-US" b="1" i="0" u="none" strike="noStrike" baseline="0" smtClean="0">
                <a:solidFill>
                  <a:srgbClr val="000000"/>
                </a:solidFill>
                <a:latin typeface="Segoe"/>
                <a:ea typeface="ＭＳ ゴシック"/>
              </a:rPr>
              <a:t>Datasheet View</a:t>
            </a:r>
            <a:r>
              <a:rPr lang="en-US" b="0" i="0" u="none" strike="noStrike" baseline="0" smtClean="0">
                <a:solidFill>
                  <a:srgbClr val="000000"/>
                </a:solidFill>
                <a:latin typeface="Segoe"/>
                <a:ea typeface="ＭＳ ゴシック"/>
              </a:rPr>
              <a:t>. The prompt appears in the Enter Parameter Value dialog box, as shown below.</a:t>
            </a:r>
          </a:p>
          <a:p>
            <a:pPr lvl="1" rtl="0">
              <a:buAutoNum type="arabicPeriod" startAt="12"/>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Darien </a:t>
            </a:r>
            <a:r>
              <a:rPr lang="en-US" b="0" i="0" u="none" strike="noStrike" baseline="0" smtClean="0">
                <a:solidFill>
                  <a:srgbClr val="000000"/>
                </a:solidFill>
                <a:latin typeface="Segoe"/>
                <a:ea typeface="ＭＳ ゴシック"/>
              </a:rPr>
              <a:t>in the City?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pic>
        <p:nvPicPr>
          <p:cNvPr id="7" name="Picture 6" descr="07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810000"/>
            <a:ext cx="3644900" cy="1879600"/>
          </a:xfrm>
          <a:prstGeom prst="rect">
            <a:avLst/>
          </a:prstGeom>
        </p:spPr>
      </p:pic>
    </p:spTree>
    <p:extLst>
      <p:ext uri="{BB962C8B-B14F-4D97-AF65-F5344CB8AC3E}">
        <p14:creationId xmlns:p14="http://schemas.microsoft.com/office/powerpoint/2010/main" val="260818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a:xfrm>
            <a:off x="457200" y="1524000"/>
            <a:ext cx="36576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 The New Query dialog box appears,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pic>
        <p:nvPicPr>
          <p:cNvPr id="7" name="Picture 6" descr="07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00200"/>
            <a:ext cx="4519084" cy="3510769"/>
          </a:xfrm>
          <a:prstGeom prst="rect">
            <a:avLst/>
          </a:prstGeom>
        </p:spPr>
      </p:pic>
    </p:spTree>
    <p:extLst>
      <p:ext uri="{BB962C8B-B14F-4D97-AF65-F5344CB8AC3E}">
        <p14:creationId xmlns:p14="http://schemas.microsoft.com/office/powerpoint/2010/main" val="4216471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a:xfrm>
            <a:off x="457200" y="1524000"/>
            <a:ext cx="2667000" cy="4953000"/>
          </a:xfrm>
        </p:spPr>
        <p:txBody>
          <a:bodyPr/>
          <a:lstStyle/>
          <a:p>
            <a:pPr lvl="1" rtl="0">
              <a:buFont typeface="+mj-lt"/>
              <a:buAutoNum type="arabicPeriod" startAt="1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The records for non-Stamford employees who live in Darien are displayed in the results, </a:t>
            </a:r>
            <a:br>
              <a:rPr lang="en-US" sz="2000" b="0" i="0" u="none" strike="noStrike" baseline="0" smtClean="0">
                <a:latin typeface="Segoe"/>
                <a:ea typeface="ＭＳ ゴシック"/>
              </a:rPr>
            </a:br>
            <a:r>
              <a:rPr lang="en-US" sz="2000" b="0" i="0" u="none" strike="noStrike" baseline="0" smtClean="0">
                <a:latin typeface="Segoe"/>
                <a:ea typeface="ＭＳ ゴシック"/>
              </a:rPr>
              <a:t>as shown </a:t>
            </a:r>
            <a:br>
              <a:rPr lang="en-US" sz="2000" b="0" i="0" u="none" strike="noStrike" baseline="0" smtClean="0">
                <a:latin typeface="Segoe"/>
                <a:ea typeface="ＭＳ ゴシック"/>
              </a:rPr>
            </a:br>
            <a:r>
              <a:rPr lang="en-US" sz="2000" b="0" i="0" u="none" strike="noStrike" baseline="0" smtClean="0">
                <a:latin typeface="Segoe"/>
                <a:ea typeface="ＭＳ ゴシック"/>
              </a:rPr>
              <a:t>at right.</a:t>
            </a:r>
            <a:endParaRPr lang="en-US" sz="2000"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pic>
        <p:nvPicPr>
          <p:cNvPr id="7" name="Picture 6" descr="07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600200"/>
            <a:ext cx="5427133" cy="3954996"/>
          </a:xfrm>
          <a:prstGeom prst="rect">
            <a:avLst/>
          </a:prstGeom>
        </p:spPr>
      </p:pic>
    </p:spTree>
    <p:extLst>
      <p:ext uri="{BB962C8B-B14F-4D97-AF65-F5344CB8AC3E}">
        <p14:creationId xmlns:p14="http://schemas.microsoft.com/office/powerpoint/2010/main" val="1808467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Add Criteria to a Query</a:t>
            </a:r>
          </a:p>
        </p:txBody>
      </p:sp>
      <p:sp>
        <p:nvSpPr>
          <p:cNvPr id="3" name="Text Placeholder 2"/>
          <p:cNvSpPr>
            <a:spLocks noGrp="1"/>
          </p:cNvSpPr>
          <p:nvPr>
            <p:ph type="body" idx="1"/>
          </p:nvPr>
        </p:nvSpPr>
        <p:spPr/>
        <p:txBody>
          <a:bodyPr/>
          <a:lstStyle/>
          <a:p>
            <a:pPr lvl="1" rtl="0">
              <a:buFont typeface="+mj-lt"/>
              <a:buAutoNum type="arabicPeriod" startAt="15"/>
            </a:pPr>
            <a:r>
              <a:rPr lang="en-US" sz="2000" b="0" i="0" u="none" strike="noStrike" baseline="0" smtClean="0">
                <a:solidFill>
                  <a:srgbClr val="000000"/>
                </a:solidFill>
                <a:latin typeface="Segoe"/>
                <a:ea typeface="ＭＳ ゴシック"/>
              </a:rPr>
              <a:t>Click the</a:t>
            </a:r>
            <a:r>
              <a:rPr lang="en-US" sz="2000" b="1" i="0" u="none" strike="noStrike" baseline="0" smtClean="0">
                <a:solidFill>
                  <a:srgbClr val="000000"/>
                </a:solidFill>
                <a:latin typeface="Segoe"/>
                <a:ea typeface="ＭＳ ゴシック"/>
              </a:rPr>
              <a:t> Close </a:t>
            </a:r>
            <a:r>
              <a:rPr lang="en-US" sz="2000" b="0" i="0" u="none" strike="noStrike" baseline="0" smtClean="0">
                <a:solidFill>
                  <a:srgbClr val="000000"/>
                </a:solidFill>
                <a:latin typeface="Segoe"/>
                <a:ea typeface="ＭＳ ゴシック"/>
              </a:rPr>
              <a:t>button on the Non-Stamford Employees tab to close the query. When prompted to save, click </a:t>
            </a:r>
            <a:r>
              <a:rPr lang="en-US" sz="2000" b="1" i="0" u="none" strike="noStrike" baseline="0" smtClean="0">
                <a:solidFill>
                  <a:srgbClr val="000000"/>
                </a:solidFill>
                <a:latin typeface="Segoe"/>
                <a:ea typeface="ＭＳ ゴシック"/>
              </a:rPr>
              <a:t>Yes.</a:t>
            </a:r>
          </a:p>
          <a:p>
            <a:pPr lvl="0" rtl="0"/>
            <a:r>
              <a:rPr lang="en-US" sz="2000" b="1" i="0" u="none" strike="noStrike" baseline="0" smtClean="0">
                <a:solidFill>
                  <a:srgbClr val="000000"/>
                </a:solidFill>
                <a:latin typeface="Segoe"/>
                <a:ea typeface="ＭＳ ゴシック"/>
              </a:rPr>
              <a:t>PAUSE. LEAVE </a:t>
            </a:r>
            <a:r>
              <a:rPr lang="en-US" sz="2000" b="0" i="0" u="none" strike="noStrike" baseline="0" smtClean="0">
                <a:solidFill>
                  <a:srgbClr val="000000"/>
                </a:solidFill>
                <a:latin typeface="Segoe"/>
                <a:ea typeface="ＭＳ ゴシック"/>
              </a:rPr>
              <a:t>the database ope</a:t>
            </a:r>
            <a:r>
              <a:rPr lang="en-US" sz="2000" b="0" i="0" u="none" strike="noStrike" baseline="0" smtClean="0">
                <a:latin typeface="Segoe"/>
                <a:ea typeface="ＭＳ ゴシック"/>
              </a:rPr>
              <a:t>n to use in the next exercise.</a:t>
            </a:r>
          </a:p>
          <a:p>
            <a:pPr lvl="0" rtl="0"/>
            <a:r>
              <a:rPr lang="en-US" sz="2000" b="0" i="0" u="none" strike="noStrike" baseline="0" smtClean="0">
                <a:latin typeface="Segoe"/>
                <a:ea typeface="ＭＳ ゴシック"/>
              </a:rPr>
              <a:t>The table below shows some sample criteria and explains how they work. </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41</a:t>
            </a:fld>
            <a:endParaRPr lang="en-US"/>
          </a:p>
        </p:txBody>
      </p:sp>
      <p:pic>
        <p:nvPicPr>
          <p:cNvPr id="7" name="Picture 6" descr="table07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048000"/>
            <a:ext cx="6036733" cy="3034087"/>
          </a:xfrm>
          <a:prstGeom prst="rect">
            <a:avLst/>
          </a:prstGeom>
        </p:spPr>
      </p:pic>
    </p:spTree>
    <p:extLst>
      <p:ext uri="{BB962C8B-B14F-4D97-AF65-F5344CB8AC3E}">
        <p14:creationId xmlns:p14="http://schemas.microsoft.com/office/powerpoint/2010/main" val="276290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a:xfrm>
            <a:off x="457200" y="1524000"/>
            <a:ext cx="5334000" cy="4953000"/>
          </a:xfrm>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In the Navigation Pane, double-click the </a:t>
            </a:r>
            <a:r>
              <a:rPr lang="en-US" b="1" i="0" u="none" strike="noStrike" baseline="0" smtClean="0">
                <a:solidFill>
                  <a:srgbClr val="000000"/>
                </a:solidFill>
                <a:latin typeface="Segoe"/>
                <a:ea typeface="ＭＳ ゴシック"/>
              </a:rPr>
              <a:t>Industry Friends Query </a:t>
            </a:r>
            <a:r>
              <a:rPr lang="en-US" b="0" i="0" u="none" strike="noStrike" baseline="0" smtClean="0">
                <a:solidFill>
                  <a:srgbClr val="000000"/>
                </a:solidFill>
                <a:latin typeface="Segoe"/>
                <a:ea typeface="ＭＳ ゴシック"/>
              </a:rPr>
              <a:t>to open it.</a:t>
            </a:r>
          </a:p>
          <a:p>
            <a:pPr lvl="1" rtl="0"/>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Referred By </a:t>
            </a:r>
            <a:r>
              <a:rPr lang="en-US" b="0" i="0" u="none" strike="noStrike" baseline="0" smtClean="0">
                <a:solidFill>
                  <a:srgbClr val="000000"/>
                </a:solidFill>
                <a:latin typeface="Segoe"/>
                <a:ea typeface="ＭＳ ゴシック"/>
              </a:rPr>
              <a:t>field to display the shortcut menu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42</a:t>
            </a:fld>
            <a:endParaRPr lang="en-US"/>
          </a:p>
        </p:txBody>
      </p:sp>
      <p:pic>
        <p:nvPicPr>
          <p:cNvPr id="7" name="Picture 6" descr="0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600200"/>
            <a:ext cx="2755900" cy="4152900"/>
          </a:xfrm>
          <a:prstGeom prst="rect">
            <a:avLst/>
          </a:prstGeom>
        </p:spPr>
      </p:pic>
    </p:spTree>
    <p:extLst>
      <p:ext uri="{BB962C8B-B14F-4D97-AF65-F5344CB8AC3E}">
        <p14:creationId xmlns:p14="http://schemas.microsoft.com/office/powerpoint/2010/main" val="3821131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a:xfrm>
            <a:off x="457200" y="1524000"/>
            <a:ext cx="44958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Sort A to Z</a:t>
            </a:r>
            <a:r>
              <a:rPr lang="en-US" b="0" i="0" u="none" strike="noStrike" baseline="0" smtClean="0">
                <a:solidFill>
                  <a:srgbClr val="000000"/>
                </a:solidFill>
                <a:latin typeface="Segoe"/>
                <a:ea typeface="ＭＳ ゴシック"/>
              </a:rPr>
              <a:t>. The field is sorted in alphabetical order from A to Z, as shown at right.</a:t>
            </a:r>
          </a:p>
          <a:p>
            <a:pPr lvl="1" rtl="0">
              <a:buAutoNum type="arabicPeriod" startAt="3"/>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Remove Sort </a:t>
            </a:r>
            <a:r>
              <a:rPr lang="en-US" b="0" i="0" u="none" strike="noStrike" baseline="0" smtClean="0">
                <a:solidFill>
                  <a:srgbClr val="000000"/>
                </a:solidFill>
                <a:latin typeface="Segoe"/>
                <a:ea typeface="ＭＳ ゴシック"/>
              </a:rPr>
              <a:t>button. The sort order is removed from the Referred By field.</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43</a:t>
            </a:fld>
            <a:endParaRPr lang="en-US"/>
          </a:p>
        </p:txBody>
      </p:sp>
      <p:pic>
        <p:nvPicPr>
          <p:cNvPr id="7" name="Picture 6" descr="07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932" y="1600200"/>
            <a:ext cx="3523855" cy="4685422"/>
          </a:xfrm>
          <a:prstGeom prst="rect">
            <a:avLst/>
          </a:prstGeom>
        </p:spPr>
      </p:pic>
    </p:spTree>
    <p:extLst>
      <p:ext uri="{BB962C8B-B14F-4D97-AF65-F5344CB8AC3E}">
        <p14:creationId xmlns:p14="http://schemas.microsoft.com/office/powerpoint/2010/main" val="2315844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a:xfrm>
            <a:off x="457200" y="1524000"/>
            <a:ext cx="5105400" cy="4953000"/>
          </a:xfrm>
        </p:spPr>
        <p:txBody>
          <a:bodyPr/>
          <a:lstStyle/>
          <a:p>
            <a:pPr lvl="1" rtl="0">
              <a:buFont typeface="+mj-lt"/>
              <a:buAutoNum type="arabicPeriod" startAt="5"/>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Advanced </a:t>
            </a:r>
            <a:r>
              <a:rPr lang="en-US" b="0" i="0" u="none" strike="noStrike" baseline="0" smtClean="0">
                <a:solidFill>
                  <a:srgbClr val="000000"/>
                </a:solidFill>
                <a:latin typeface="Segoe"/>
                <a:ea typeface="ＭＳ ゴシック"/>
              </a:rPr>
              <a:t>button to display the menu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44</a:t>
            </a:fld>
            <a:endParaRPr lang="en-US"/>
          </a:p>
        </p:txBody>
      </p:sp>
      <p:pic>
        <p:nvPicPr>
          <p:cNvPr id="7" name="Picture 6" descr="07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600200"/>
            <a:ext cx="2785888" cy="4002616"/>
          </a:xfrm>
          <a:prstGeom prst="rect">
            <a:avLst/>
          </a:prstGeom>
        </p:spPr>
      </p:pic>
    </p:spTree>
    <p:extLst>
      <p:ext uri="{BB962C8B-B14F-4D97-AF65-F5344CB8AC3E}">
        <p14:creationId xmlns:p14="http://schemas.microsoft.com/office/powerpoint/2010/main" val="562385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a:xfrm>
            <a:off x="457200" y="1524000"/>
            <a:ext cx="5029200" cy="4953000"/>
          </a:xfrm>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Advanced Filter/Sort</a:t>
            </a:r>
            <a:r>
              <a:rPr lang="en-US" b="0" i="0" u="none" strike="noStrike" baseline="0" smtClean="0">
                <a:solidFill>
                  <a:srgbClr val="000000"/>
                </a:solidFill>
                <a:latin typeface="Segoe"/>
                <a:ea typeface="ＭＳ ゴシック"/>
              </a:rPr>
              <a:t>. An Industry Friends QueryFilter1 tab appears, as shown at right.</a:t>
            </a:r>
          </a:p>
          <a:p>
            <a:pPr lvl="1" rtl="0">
              <a:buAutoNum type="arabicPeriod" startAt="6"/>
            </a:pPr>
            <a:r>
              <a:rPr lang="en-US" b="0" i="0" u="none" strike="noStrike" baseline="0" smtClean="0">
                <a:solidFill>
                  <a:srgbClr val="000000"/>
                </a:solidFill>
                <a:latin typeface="Segoe"/>
                <a:ea typeface="Univers-BlackExt"/>
              </a:rPr>
              <a:t>7</a:t>
            </a: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Field cell </a:t>
            </a:r>
            <a:r>
              <a:rPr lang="en-US" b="0" i="0" u="none" strike="noStrike" baseline="0" smtClean="0">
                <a:solidFill>
                  <a:srgbClr val="000000"/>
                </a:solidFill>
                <a:latin typeface="Segoe"/>
                <a:ea typeface="ＭＳ ゴシック"/>
              </a:rPr>
              <a:t>in the first column, click the </a:t>
            </a:r>
            <a:r>
              <a:rPr lang="en-US" b="1" i="0" u="none" strike="noStrike" baseline="0" smtClean="0">
                <a:solidFill>
                  <a:srgbClr val="000000"/>
                </a:solidFill>
                <a:latin typeface="Segoe"/>
                <a:ea typeface="ＭＳ ゴシック"/>
              </a:rPr>
              <a:t>down arrow</a:t>
            </a:r>
            <a:r>
              <a:rPr lang="en-US" b="0" i="0" u="none" strike="noStrike" baseline="0" smtClean="0">
                <a:solidFill>
                  <a:srgbClr val="000000"/>
                </a:solidFill>
                <a:latin typeface="Segoe"/>
                <a:ea typeface="ＭＳ ゴシック"/>
              </a:rPr>
              <a:t>, and click </a:t>
            </a:r>
            <a:r>
              <a:rPr lang="en-US" b="1" i="0" u="none" strike="noStrike" baseline="0" smtClean="0">
                <a:solidFill>
                  <a:srgbClr val="000000"/>
                </a:solidFill>
                <a:latin typeface="Segoe"/>
                <a:ea typeface="ＭＳ ゴシック"/>
              </a:rPr>
              <a:t>Referred By </a:t>
            </a:r>
            <a:r>
              <a:rPr lang="en-US" b="0" i="0" u="none" strike="noStrike" baseline="0" smtClean="0">
                <a:solidFill>
                  <a:srgbClr val="000000"/>
                </a:solidFill>
                <a:latin typeface="Segoe"/>
                <a:ea typeface="ＭＳ ゴシック"/>
              </a:rPr>
              <a:t>on the drop-down menu.</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45</a:t>
            </a:fld>
            <a:endParaRPr lang="en-US"/>
          </a:p>
        </p:txBody>
      </p:sp>
      <p:pic>
        <p:nvPicPr>
          <p:cNvPr id="7" name="Picture 6" descr="07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254" y="1600200"/>
            <a:ext cx="3062225" cy="4275667"/>
          </a:xfrm>
          <a:prstGeom prst="rect">
            <a:avLst/>
          </a:prstGeom>
        </p:spPr>
      </p:pic>
    </p:spTree>
    <p:extLst>
      <p:ext uri="{BB962C8B-B14F-4D97-AF65-F5344CB8AC3E}">
        <p14:creationId xmlns:p14="http://schemas.microsoft.com/office/powerpoint/2010/main" val="3469860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a:xfrm>
            <a:off x="457200" y="1524000"/>
            <a:ext cx="5638800" cy="4953000"/>
          </a:xfrm>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Sort cell </a:t>
            </a:r>
            <a:r>
              <a:rPr lang="en-US" sz="2000" b="0" i="0" u="none" strike="noStrike" baseline="0" smtClean="0">
                <a:solidFill>
                  <a:srgbClr val="000000"/>
                </a:solidFill>
                <a:latin typeface="Segoe"/>
                <a:ea typeface="ＭＳ ゴシック"/>
              </a:rPr>
              <a:t>in the first column, click the </a:t>
            </a:r>
            <a:r>
              <a:rPr lang="en-US" sz="2000" b="1" i="0" u="none" strike="noStrike" baseline="0" smtClean="0">
                <a:solidFill>
                  <a:srgbClr val="000000"/>
                </a:solidFill>
                <a:latin typeface="Segoe"/>
                <a:ea typeface="ＭＳ ゴシック"/>
              </a:rPr>
              <a:t>down arrow</a:t>
            </a:r>
            <a:r>
              <a:rPr lang="en-US" sz="2000" b="0" i="0" u="none" strike="noStrike" baseline="0" smtClean="0">
                <a:solidFill>
                  <a:srgbClr val="000000"/>
                </a:solidFill>
                <a:latin typeface="Segoe"/>
                <a:ea typeface="ＭＳ ゴシック"/>
              </a:rPr>
              <a:t>, and click </a:t>
            </a:r>
            <a:r>
              <a:rPr lang="en-US" sz="2000" b="1" i="0" u="none" strike="noStrike" baseline="0" smtClean="0">
                <a:solidFill>
                  <a:srgbClr val="000000"/>
                </a:solidFill>
                <a:latin typeface="Segoe"/>
                <a:ea typeface="ＭＳ ゴシック"/>
              </a:rPr>
              <a:t>Ascending </a:t>
            </a:r>
            <a:r>
              <a:rPr lang="en-US" sz="2000" b="0" i="0" u="none" strike="noStrike" baseline="0" smtClean="0">
                <a:solidFill>
                  <a:srgbClr val="000000"/>
                </a:solidFill>
                <a:latin typeface="Segoe"/>
                <a:ea typeface="ＭＳ ゴシック"/>
              </a:rPr>
              <a:t>on the drop-down menu.</a:t>
            </a:r>
          </a:p>
          <a:p>
            <a:pPr lvl="1" rtl="0">
              <a:buAutoNum type="arabicPeriod" startAt="8"/>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Field cell </a:t>
            </a:r>
            <a:r>
              <a:rPr lang="en-US" sz="2000" b="0" i="0" u="none" strike="noStrike" baseline="0" smtClean="0">
                <a:solidFill>
                  <a:srgbClr val="000000"/>
                </a:solidFill>
                <a:latin typeface="Segoe"/>
                <a:ea typeface="ＭＳ ゴシック"/>
              </a:rPr>
              <a:t>in the second column, click the </a:t>
            </a:r>
            <a:r>
              <a:rPr lang="en-US" sz="2000" b="1" i="0" u="none" strike="noStrike" baseline="0" smtClean="0">
                <a:solidFill>
                  <a:srgbClr val="000000"/>
                </a:solidFill>
                <a:latin typeface="Segoe"/>
                <a:ea typeface="ＭＳ ゴシック"/>
              </a:rPr>
              <a:t>down arrow</a:t>
            </a:r>
            <a:r>
              <a:rPr lang="en-US" sz="2000" b="0" i="0" u="none" strike="noStrike" baseline="0" smtClean="0">
                <a:solidFill>
                  <a:srgbClr val="000000"/>
                </a:solidFill>
                <a:latin typeface="Segoe"/>
                <a:ea typeface="ＭＳ ゴシック"/>
              </a:rPr>
              <a:t>, and click </a:t>
            </a:r>
            <a:r>
              <a:rPr lang="en-US" sz="2000" b="1" i="0" u="none" strike="noStrike" baseline="0" smtClean="0">
                <a:solidFill>
                  <a:srgbClr val="000000"/>
                </a:solidFill>
                <a:latin typeface="Segoe"/>
                <a:ea typeface="ＭＳ ゴシック"/>
              </a:rPr>
              <a:t>Last Name </a:t>
            </a:r>
            <a:r>
              <a:rPr lang="en-US" sz="2000" b="0" i="0" u="none" strike="noStrike" baseline="0" smtClean="0">
                <a:solidFill>
                  <a:srgbClr val="000000"/>
                </a:solidFill>
                <a:latin typeface="Segoe"/>
                <a:ea typeface="ＭＳ ゴシック"/>
              </a:rPr>
              <a:t>on the drop-down menu.</a:t>
            </a:r>
          </a:p>
          <a:p>
            <a:pPr lvl="1" rtl="0">
              <a:buAutoNum type="arabicPeriod" startAt="8"/>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Sort cell </a:t>
            </a:r>
            <a:r>
              <a:rPr lang="en-US" sz="2000" b="0" i="0" u="none" strike="noStrike" baseline="0" smtClean="0">
                <a:solidFill>
                  <a:srgbClr val="000000"/>
                </a:solidFill>
                <a:latin typeface="Segoe"/>
                <a:ea typeface="ＭＳ ゴシック"/>
              </a:rPr>
              <a:t>in the second column, click the </a:t>
            </a:r>
            <a:r>
              <a:rPr lang="en-US" sz="2000" b="1" i="0" u="none" strike="noStrike" baseline="0" smtClean="0">
                <a:solidFill>
                  <a:srgbClr val="000000"/>
                </a:solidFill>
                <a:latin typeface="Segoe"/>
                <a:ea typeface="ＭＳ ゴシック"/>
              </a:rPr>
              <a:t>down arrow</a:t>
            </a:r>
            <a:r>
              <a:rPr lang="en-US" sz="2000" b="0" i="0" u="none" strike="noStrike" baseline="0" smtClean="0">
                <a:solidFill>
                  <a:srgbClr val="000000"/>
                </a:solidFill>
                <a:latin typeface="Segoe"/>
                <a:ea typeface="ＭＳ ゴシック"/>
              </a:rPr>
              <a:t>, and click </a:t>
            </a:r>
            <a:r>
              <a:rPr lang="en-US" sz="2000" b="1" i="0" u="none" strike="noStrike" baseline="0" smtClean="0">
                <a:solidFill>
                  <a:srgbClr val="000000"/>
                </a:solidFill>
                <a:latin typeface="Segoe"/>
                <a:ea typeface="ＭＳ ゴシック"/>
              </a:rPr>
              <a:t>Ascending </a:t>
            </a:r>
            <a:r>
              <a:rPr lang="en-US" sz="2000" b="0" i="0" u="none" strike="noStrike" baseline="0" smtClean="0">
                <a:solidFill>
                  <a:srgbClr val="000000"/>
                </a:solidFill>
                <a:latin typeface="Segoe"/>
                <a:ea typeface="ＭＳ ゴシック"/>
              </a:rPr>
              <a:t>on the drop-down menu. Your screen should look similar the figure at right.</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46</a:t>
            </a:fld>
            <a:endParaRPr lang="en-US"/>
          </a:p>
        </p:txBody>
      </p:sp>
      <p:pic>
        <p:nvPicPr>
          <p:cNvPr id="7" name="Picture 6" descr="0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600200"/>
            <a:ext cx="2475836" cy="3640667"/>
          </a:xfrm>
          <a:prstGeom prst="rect">
            <a:avLst/>
          </a:prstGeom>
        </p:spPr>
      </p:pic>
    </p:spTree>
    <p:extLst>
      <p:ext uri="{BB962C8B-B14F-4D97-AF65-F5344CB8AC3E}">
        <p14:creationId xmlns:p14="http://schemas.microsoft.com/office/powerpoint/2010/main" val="2575101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Query</a:t>
            </a: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solidFill>
                  <a:srgbClr val="000000"/>
                </a:solidFill>
                <a:latin typeface="Segoe"/>
                <a:ea typeface="ＭＳ ゴシック"/>
              </a:rPr>
              <a:t>On the HOME tab, in the Sort &amp;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Filter group, click the </a:t>
            </a:r>
            <a:r>
              <a:rPr lang="en-US" sz="2000" b="1" i="0" u="none" strike="noStrike" baseline="0" smtClean="0">
                <a:solidFill>
                  <a:srgbClr val="000000"/>
                </a:solidFill>
                <a:latin typeface="Segoe"/>
                <a:ea typeface="ＭＳ ゴシック"/>
              </a:rPr>
              <a:t>Advanced </a:t>
            </a:r>
            <a:br>
              <a:rPr lang="en-US" sz="2000" b="1"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and click </a:t>
            </a:r>
            <a:r>
              <a:rPr lang="en-US" sz="2000" b="1" i="0" u="none" strike="noStrike" baseline="0" smtClean="0">
                <a:solidFill>
                  <a:srgbClr val="000000"/>
                </a:solidFill>
                <a:latin typeface="Segoe"/>
                <a:ea typeface="ＭＳ ゴシック"/>
              </a:rPr>
              <a:t>Apply Filter/</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Sort</a:t>
            </a:r>
            <a:r>
              <a:rPr lang="en-US" sz="2000" b="0" i="0" u="none" strike="noStrike" baseline="0" smtClean="0">
                <a:solidFill>
                  <a:srgbClr val="000000"/>
                </a:solidFill>
                <a:latin typeface="Segoe"/>
                <a:ea typeface="ＭＳ ゴシック"/>
              </a:rPr>
              <a:t>. The query is sorted by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Referred By field in ascending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order and then by the Last Name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field in ascending order,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right</a:t>
            </a:r>
          </a:p>
          <a:p>
            <a:pPr lvl="1" rtl="0">
              <a:buAutoNum type="arabicPeriod" startAt="11"/>
            </a:pPr>
            <a:r>
              <a:rPr lang="en-US" sz="2000" b="0" i="0" u="none" strike="noStrike" baseline="0" smtClean="0">
                <a:solidFill>
                  <a:srgbClr val="000000"/>
                </a:solidFill>
                <a:latin typeface="Segoe"/>
                <a:ea typeface="ＭＳ ゴシック"/>
              </a:rPr>
              <a:t>On the HOME tab, in the Sort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&amp; Filter group, click the </a:t>
            </a:r>
            <a:r>
              <a:rPr lang="en-US" sz="2000" b="1" i="0" u="none" strike="noStrike" baseline="0" smtClean="0">
                <a:solidFill>
                  <a:srgbClr val="000000"/>
                </a:solidFill>
                <a:latin typeface="Segoe"/>
                <a:ea typeface="ＭＳ ゴシック"/>
              </a:rPr>
              <a:t>Remove</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 Sort </a:t>
            </a:r>
            <a:r>
              <a:rPr lang="en-US" sz="2000" b="0" i="0" u="none" strike="noStrike" baseline="0" smtClean="0">
                <a:solidFill>
                  <a:srgbClr val="000000"/>
                </a:solidFill>
                <a:latin typeface="Segoe"/>
                <a:ea typeface="ＭＳ ゴシック"/>
              </a:rPr>
              <a:t>button.</a:t>
            </a:r>
          </a:p>
          <a:p>
            <a:pPr lvl="0" rtl="0"/>
            <a:r>
              <a:rPr lang="en-US" sz="2000" b="1" i="0" u="none" strike="noStrike" baseline="0" smtClean="0">
                <a:solidFill>
                  <a:srgbClr val="000000"/>
                </a:solidFill>
                <a:latin typeface="Segoe"/>
                <a:ea typeface="ＭＳ ゴシック"/>
              </a:rPr>
              <a:t>PAUSE. LEAVE </a:t>
            </a:r>
            <a:r>
              <a:rPr lang="en-US" sz="2000" b="0" i="0" u="none" strike="noStrike" baseline="0" smtClean="0">
                <a:solidFill>
                  <a:srgbClr val="000000"/>
                </a:solidFill>
                <a:latin typeface="Segoe"/>
                <a:ea typeface="ＭＳ ゴシック"/>
              </a:rPr>
              <a:t>the database open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use i</a:t>
            </a:r>
            <a:r>
              <a:rPr lang="en-US" sz="2000" b="0" i="0" u="none" strike="noStrike" baseline="0" smtClean="0">
                <a:latin typeface="Segoe"/>
                <a:ea typeface="ＭＳ ゴシック"/>
              </a:rPr>
              <a:t>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47</a:t>
            </a:fld>
            <a:endParaRPr lang="en-US"/>
          </a:p>
        </p:txBody>
      </p:sp>
      <p:pic>
        <p:nvPicPr>
          <p:cNvPr id="7" name="Picture 6" descr="07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600200"/>
            <a:ext cx="3418602" cy="3649133"/>
          </a:xfrm>
          <a:prstGeom prst="rect">
            <a:avLst/>
          </a:prstGeom>
        </p:spPr>
      </p:pic>
    </p:spTree>
    <p:extLst>
      <p:ext uri="{BB962C8B-B14F-4D97-AF65-F5344CB8AC3E}">
        <p14:creationId xmlns:p14="http://schemas.microsoft.com/office/powerpoint/2010/main" val="712804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Filter Data within a Query</a:t>
            </a:r>
          </a:p>
        </p:txBody>
      </p:sp>
      <p:sp>
        <p:nvSpPr>
          <p:cNvPr id="3" name="Text Placeholder 2"/>
          <p:cNvSpPr>
            <a:spLocks noGrp="1"/>
          </p:cNvSpPr>
          <p:nvPr>
            <p:ph type="body" idx="1"/>
          </p:nvPr>
        </p:nvSpPr>
        <p:spPr>
          <a:xfrm>
            <a:off x="457200" y="1524000"/>
            <a:ext cx="4495800" cy="4953000"/>
          </a:xfrm>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database that is open from the previous exercise. The Industry Friends Query should be open.</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Position header </a:t>
            </a:r>
            <a:r>
              <a:rPr lang="en-US" b="0" i="0" u="none" strike="noStrike" baseline="0" smtClean="0">
                <a:solidFill>
                  <a:srgbClr val="000000"/>
                </a:solidFill>
                <a:latin typeface="Segoe"/>
                <a:ea typeface="ＭＳ ゴシック"/>
              </a:rPr>
              <a:t>to select the field.</a:t>
            </a:r>
          </a:p>
          <a:p>
            <a:pPr lvl="1" rtl="0"/>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Filter </a:t>
            </a:r>
            <a:r>
              <a:rPr lang="en-US" b="0" i="0" u="none" strike="noStrike" baseline="0" smtClean="0">
                <a:solidFill>
                  <a:srgbClr val="000000"/>
                </a:solidFill>
                <a:latin typeface="Segoe"/>
                <a:ea typeface="ＭＳ ゴシック"/>
              </a:rPr>
              <a:t>button. A menu appears on the field,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48</a:t>
            </a:fld>
            <a:endParaRPr lang="en-US"/>
          </a:p>
        </p:txBody>
      </p:sp>
      <p:pic>
        <p:nvPicPr>
          <p:cNvPr id="7" name="Picture 6" descr="07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76400"/>
            <a:ext cx="3627242" cy="3871842"/>
          </a:xfrm>
          <a:prstGeom prst="rect">
            <a:avLst/>
          </a:prstGeom>
        </p:spPr>
      </p:pic>
    </p:spTree>
    <p:extLst>
      <p:ext uri="{BB962C8B-B14F-4D97-AF65-F5344CB8AC3E}">
        <p14:creationId xmlns:p14="http://schemas.microsoft.com/office/powerpoint/2010/main" val="1326797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Filter Data within a Query</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On the menu, click </a:t>
            </a:r>
            <a:r>
              <a:rPr lang="en-US" b="1" i="0" u="none" strike="noStrike" baseline="0" smtClean="0">
                <a:solidFill>
                  <a:srgbClr val="000000"/>
                </a:solidFill>
                <a:latin typeface="Segoe"/>
                <a:ea typeface="ＭＳ ゴシック"/>
              </a:rPr>
              <a:t>Text Filters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Contains </a:t>
            </a:r>
            <a:r>
              <a:rPr lang="en-US" b="0" i="0" u="none" strike="noStrike" baseline="0" smtClean="0">
                <a:solidFill>
                  <a:srgbClr val="000000"/>
                </a:solidFill>
                <a:latin typeface="Segoe"/>
                <a:ea typeface="ＭＳ ゴシック"/>
              </a:rPr>
              <a:t>on the submenu. A Custom Filter dialog box appears,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49</a:t>
            </a:fld>
            <a:endParaRPr lang="en-US"/>
          </a:p>
        </p:txBody>
      </p:sp>
      <p:pic>
        <p:nvPicPr>
          <p:cNvPr id="7" name="Picture 6" descr="07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819400"/>
            <a:ext cx="4495800" cy="1549400"/>
          </a:xfrm>
          <a:prstGeom prst="rect">
            <a:avLst/>
          </a:prstGeom>
        </p:spPr>
      </p:pic>
    </p:spTree>
    <p:extLst>
      <p:ext uri="{BB962C8B-B14F-4D97-AF65-F5344CB8AC3E}">
        <p14:creationId xmlns:p14="http://schemas.microsoft.com/office/powerpoint/2010/main" val="361789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a:t>
            </a:r>
            <a:r>
              <a:rPr lang="en-US" b="1" i="0" u="none" strike="noStrike" baseline="0" smtClean="0">
                <a:solidFill>
                  <a:srgbClr val="000000"/>
                </a:solidFill>
                <a:latin typeface="Segoe"/>
                <a:ea typeface="ＭＳ ゴシック"/>
              </a:rPr>
              <a:t> Simple Query Wizard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Simple Query Wizard appears,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a:t>
            </a:fld>
            <a:endParaRPr lang="en-US"/>
          </a:p>
        </p:txBody>
      </p:sp>
      <p:pic>
        <p:nvPicPr>
          <p:cNvPr id="7" name="Picture 6" descr="07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524000"/>
            <a:ext cx="4019550" cy="3068930"/>
          </a:xfrm>
          <a:prstGeom prst="rect">
            <a:avLst/>
          </a:prstGeom>
        </p:spPr>
      </p:pic>
    </p:spTree>
    <p:extLst>
      <p:ext uri="{BB962C8B-B14F-4D97-AF65-F5344CB8AC3E}">
        <p14:creationId xmlns:p14="http://schemas.microsoft.com/office/powerpoint/2010/main" val="18783363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Filter Data within a Query</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In the Position contains box, key </a:t>
            </a:r>
            <a:r>
              <a:rPr lang="en-US" b="1" i="0" u="none" strike="noStrike" baseline="0" smtClean="0">
                <a:solidFill>
                  <a:srgbClr val="000000"/>
                </a:solidFill>
                <a:latin typeface="Segoe"/>
                <a:ea typeface="ＭＳ ゴシック"/>
              </a:rPr>
              <a:t>Marketing</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a:t>
            </a:r>
          </a:p>
          <a:p>
            <a:pPr lvl="1" rtl="0">
              <a:buAutoNum type="arabicPeriod" startAt="4"/>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Toggle Filter </a:t>
            </a:r>
            <a:r>
              <a:rPr lang="en-US" b="0" i="0" u="none" strike="noStrike" baseline="0" smtClean="0">
                <a:solidFill>
                  <a:srgbClr val="000000"/>
                </a:solidFill>
                <a:latin typeface="Segoe"/>
                <a:ea typeface="ＭＳ ゴシック"/>
              </a:rPr>
              <a:t>button to remove the filter.</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Industry Friends Query tab to close the query, and click</a:t>
            </a:r>
            <a:r>
              <a:rPr lang="en-US" b="0" i="0" u="none" strike="noStrike" baseline="0" smtClean="0">
                <a:solidFill>
                  <a:srgbClr val="000000"/>
                </a:solidFill>
                <a:latin typeface="Segoe"/>
                <a:ea typeface="Univers-Light"/>
              </a:rPr>
              <a:t> </a:t>
            </a:r>
            <a:r>
              <a:rPr lang="en-US" b="1" i="0" u="none" strike="noStrike" baseline="0" smtClean="0">
                <a:solidFill>
                  <a:srgbClr val="000000"/>
                </a:solidFill>
                <a:latin typeface="Segoe"/>
                <a:ea typeface="ＭＳ ゴシック"/>
              </a:rPr>
              <a:t>Yes </a:t>
            </a:r>
            <a:r>
              <a:rPr lang="en-US" b="0" i="0" u="none" strike="noStrike" baseline="0" smtClean="0">
                <a:solidFill>
                  <a:srgbClr val="000000"/>
                </a:solidFill>
                <a:latin typeface="Segoe"/>
                <a:ea typeface="ＭＳ ゴシック"/>
              </a:rPr>
              <a:t>to save changes when prompted.</a:t>
            </a:r>
          </a:p>
          <a:p>
            <a:pPr lvl="1" rtl="0">
              <a:buAutoNum type="arabicPeriod" startAt="4"/>
            </a:pPr>
            <a:r>
              <a:rPr lang="en-US" b="0" i="0" u="none" strike="noStrike" baseline="0" smtClean="0">
                <a:solidFill>
                  <a:srgbClr val="000000"/>
                </a:solidFill>
                <a:latin typeface="Segoe"/>
                <a:ea typeface="ＭＳ ゴシック"/>
              </a:rPr>
              <a:t>Click the</a:t>
            </a:r>
            <a:r>
              <a:rPr lang="en-US" b="1" i="0" u="none" strike="noStrike" baseline="0" smtClean="0">
                <a:solidFill>
                  <a:srgbClr val="000000"/>
                </a:solidFill>
                <a:latin typeface="Segoe"/>
                <a:ea typeface="ＭＳ ゴシック"/>
              </a:rPr>
              <a:t> Close </a:t>
            </a:r>
            <a:r>
              <a:rPr lang="en-US" b="0" i="0" u="none" strike="noStrike" baseline="0" smtClean="0">
                <a:solidFill>
                  <a:srgbClr val="000000"/>
                </a:solidFill>
                <a:latin typeface="Segoe"/>
                <a:ea typeface="ＭＳ ゴシック"/>
              </a:rPr>
              <a:t>button on the Industry Friends QueryFilter1 tab to close the query.</a:t>
            </a:r>
          </a:p>
          <a:p>
            <a:pPr lvl="0" rtl="0"/>
            <a:r>
              <a:rPr lang="en-US" b="1" i="0" u="none" strike="noStrike" baseline="0" smtClean="0">
                <a:latin typeface="Segoe"/>
                <a:ea typeface="ＭＳ ゴシック"/>
              </a:rPr>
              <a:t>CLOSE </a:t>
            </a:r>
            <a:r>
              <a:rPr lang="en-US" b="0" i="0" u="none" strike="noStrike" baseline="0" smtClean="0">
                <a:latin typeface="Segoe"/>
                <a:ea typeface="ＭＳ ゴシック"/>
              </a:rPr>
              <a:t>the database.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50</a:t>
            </a:fld>
            <a:endParaRPr lang="en-US"/>
          </a:p>
        </p:txBody>
      </p:sp>
    </p:spTree>
    <p:extLst>
      <p:ext uri="{BB962C8B-B14F-4D97-AF65-F5344CB8AC3E}">
        <p14:creationId xmlns:p14="http://schemas.microsoft.com/office/powerpoint/2010/main" val="1318714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Skill Summary</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51</a:t>
            </a:fld>
            <a:endParaRPr lang="en-US"/>
          </a:p>
        </p:txBody>
      </p:sp>
      <p:pic>
        <p:nvPicPr>
          <p:cNvPr id="7" name="Picture 6" descr="07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00200"/>
            <a:ext cx="8144933" cy="2559584"/>
          </a:xfrm>
          <a:prstGeom prst="rect">
            <a:avLst/>
          </a:prstGeom>
        </p:spPr>
      </p:pic>
    </p:spTree>
    <p:extLst>
      <p:ext uri="{BB962C8B-B14F-4D97-AF65-F5344CB8AC3E}">
        <p14:creationId xmlns:p14="http://schemas.microsoft.com/office/powerpoint/2010/main" val="911531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In the Tables/Queries drop-down list, </a:t>
            </a:r>
            <a:r>
              <a:rPr lang="en-US" b="1" i="0" u="none" strike="noStrike" baseline="0" smtClean="0">
                <a:solidFill>
                  <a:srgbClr val="000000"/>
                </a:solidFill>
                <a:latin typeface="Segoe"/>
                <a:ea typeface="ＭＳ ゴシック"/>
              </a:rPr>
              <a:t>Table: Employees </a:t>
            </a:r>
            <a:r>
              <a:rPr lang="en-US" b="0" i="0" u="none" strike="noStrike" baseline="0" smtClean="0">
                <a:solidFill>
                  <a:srgbClr val="000000"/>
                </a:solidFill>
                <a:latin typeface="Segoe"/>
                <a:ea typeface="ＭＳ ゴシック"/>
              </a:rPr>
              <a:t>should be selected by default. If it is not, select it.</a:t>
            </a:r>
          </a:p>
          <a:p>
            <a:pPr lvl="1" rtl="0">
              <a:buAutoNum type="arabicPeriod" startAt="5"/>
            </a:pPr>
            <a:r>
              <a:rPr lang="en-US" b="0" i="0" u="none" strike="noStrike" baseline="0" smtClean="0">
                <a:solidFill>
                  <a:srgbClr val="000000"/>
                </a:solidFill>
                <a:latin typeface="Segoe"/>
                <a:ea typeface="ＭＳ ゴシック"/>
              </a:rPr>
              <a:t>Under Available Fields, double-click</a:t>
            </a:r>
            <a:r>
              <a:rPr lang="en-US" b="1" i="0" u="none" strike="noStrike" baseline="0" smtClean="0">
                <a:solidFill>
                  <a:srgbClr val="000000"/>
                </a:solidFill>
                <a:latin typeface="Segoe"/>
                <a:ea typeface="ＭＳ ゴシック"/>
              </a:rPr>
              <a:t> Last Name, First Name, E-mail Address, Mobile Phone</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Position </a:t>
            </a:r>
            <a:r>
              <a:rPr lang="en-US" b="0" i="0" u="none" strike="noStrike" baseline="0" smtClean="0">
                <a:solidFill>
                  <a:srgbClr val="000000"/>
                </a:solidFill>
                <a:latin typeface="Segoe"/>
                <a:ea typeface="ＭＳ ゴシック"/>
              </a:rPr>
              <a:t>to move them to the Selected Field</a:t>
            </a:r>
            <a:r>
              <a:rPr lang="en-US" b="0" i="0" u="none" strike="noStrike" baseline="0" smtClean="0">
                <a:latin typeface="Segoe"/>
                <a:ea typeface="ＭＳ ゴシック"/>
              </a:rPr>
              <a:t>s box.</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a:t>
            </a:fld>
            <a:endParaRPr lang="en-US"/>
          </a:p>
        </p:txBody>
      </p:sp>
    </p:spTree>
    <p:extLst>
      <p:ext uri="{BB962C8B-B14F-4D97-AF65-F5344CB8AC3E}">
        <p14:creationId xmlns:p14="http://schemas.microsoft.com/office/powerpoint/2010/main" val="39433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a:xfrm>
            <a:off x="457200" y="1524000"/>
            <a:ext cx="4495800" cy="4953000"/>
          </a:xfrm>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button. The second screen in the Simple Query Wizard appears, as shown at right.</a:t>
            </a:r>
          </a:p>
          <a:p>
            <a:pPr lvl="1" rtl="0">
              <a:buAutoNum type="arabicPeriod" startAt="7"/>
            </a:pPr>
            <a:r>
              <a:rPr lang="en-US" b="0" i="0" u="none" strike="noStrike" baseline="0" smtClean="0">
                <a:solidFill>
                  <a:srgbClr val="000000"/>
                </a:solidFill>
                <a:latin typeface="Segoe"/>
                <a:ea typeface="ＭＳ ゴシック"/>
              </a:rPr>
              <a:t>Name the query </a:t>
            </a:r>
            <a:r>
              <a:rPr lang="en-US" b="1" i="0" u="none" strike="noStrike" baseline="0" smtClean="0">
                <a:solidFill>
                  <a:srgbClr val="000000"/>
                </a:solidFill>
                <a:latin typeface="Segoe"/>
                <a:ea typeface="ＭＳ ゴシック"/>
              </a:rPr>
              <a:t>Employees Contact Query</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Open the query to view information </a:t>
            </a:r>
            <a:r>
              <a:rPr lang="en-US" b="0" i="0" u="none" strike="noStrike" baseline="0" smtClean="0">
                <a:solidFill>
                  <a:srgbClr val="000000"/>
                </a:solidFill>
                <a:latin typeface="Segoe"/>
                <a:ea typeface="ＭＳ ゴシック"/>
              </a:rPr>
              <a:t>should be selected.</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07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00200"/>
            <a:ext cx="3691467" cy="2815175"/>
          </a:xfrm>
          <a:prstGeom prst="rect">
            <a:avLst/>
          </a:prstGeom>
        </p:spPr>
      </p:pic>
    </p:spTree>
    <p:extLst>
      <p:ext uri="{BB962C8B-B14F-4D97-AF65-F5344CB8AC3E}">
        <p14:creationId xmlns:p14="http://schemas.microsoft.com/office/powerpoint/2010/main" val="1581191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Finish </a:t>
            </a:r>
            <a:r>
              <a:rPr lang="en-US" sz="2000" b="0" i="0" u="none" strike="noStrike" baseline="0" smtClean="0">
                <a:solidFill>
                  <a:srgbClr val="000000"/>
                </a:solidFill>
                <a:latin typeface="Segoe"/>
                <a:ea typeface="ＭＳ ゴシック"/>
              </a:rPr>
              <a:t>button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accept the default selection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complete the query.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Employees Contact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Query is displayed,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 ight. The results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 all of the records,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 show only the five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fields that you specified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Query Wizard.</a:t>
            </a:r>
          </a:p>
          <a:p>
            <a:pPr lvl="1" rtl="0">
              <a:buAutoNum type="arabicPeriod" startAt="9"/>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Close </a:t>
            </a:r>
            <a:r>
              <a:rPr lang="en-US" sz="2000" b="0" i="0" u="none" strike="noStrike" baseline="0" smtClean="0">
                <a:solidFill>
                  <a:srgbClr val="000000"/>
                </a:solidFill>
                <a:latin typeface="Segoe"/>
                <a:ea typeface="ＭＳ ゴシック"/>
              </a:rPr>
              <a:t>button on the Employees Contact Query window to close the query.</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07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524000"/>
            <a:ext cx="4144591" cy="3004133"/>
          </a:xfrm>
          <a:prstGeom prst="rect">
            <a:avLst/>
          </a:prstGeom>
        </p:spPr>
      </p:pic>
    </p:spTree>
    <p:extLst>
      <p:ext uri="{BB962C8B-B14F-4D97-AF65-F5344CB8AC3E}">
        <p14:creationId xmlns:p14="http://schemas.microsoft.com/office/powerpoint/2010/main" val="1520213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Simple Query</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In the Navigation Pane, double-click the </a:t>
            </a:r>
            <a:r>
              <a:rPr lang="en-US" b="1" i="0" u="none" strike="noStrike" baseline="0" smtClean="0">
                <a:solidFill>
                  <a:srgbClr val="000000"/>
                </a:solidFill>
                <a:latin typeface="Segoe"/>
                <a:ea typeface="ＭＳ ゴシック"/>
              </a:rPr>
              <a:t>Employees Contact Query </a:t>
            </a:r>
            <a:r>
              <a:rPr lang="en-US" b="0" i="0" u="none" strike="noStrike" baseline="0" smtClean="0">
                <a:solidFill>
                  <a:srgbClr val="000000"/>
                </a:solidFill>
                <a:latin typeface="Segoe"/>
                <a:ea typeface="ＭＳ ゴシック"/>
              </a:rPr>
              <a:t>to run it. The query results are displayed in Datasheet view.</a:t>
            </a:r>
          </a:p>
          <a:p>
            <a:pPr lvl="1" rtl="0">
              <a:buAutoNum type="arabicPeriod" startAt="11"/>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the Employees Contact Query window to close the query.</a:t>
            </a:r>
          </a:p>
          <a:p>
            <a:pPr lvl="1" rtl="0">
              <a:buAutoNum type="arabicPeriod" startAt="11"/>
            </a:pPr>
            <a:r>
              <a:rPr lang="en-US" b="0" i="0" u="none" strike="noStrike" baseline="0" smtClean="0">
                <a:solidFill>
                  <a:srgbClr val="000000"/>
                </a:solidFill>
                <a:latin typeface="Segoe"/>
                <a:ea typeface="ＭＳ ゴシック"/>
              </a:rPr>
              <a:t>In the Navigation Pane, right-click the </a:t>
            </a:r>
            <a:r>
              <a:rPr lang="en-US" b="1" i="0" u="none" strike="noStrike" baseline="0" smtClean="0">
                <a:solidFill>
                  <a:srgbClr val="000000"/>
                </a:solidFill>
                <a:latin typeface="Segoe"/>
                <a:ea typeface="ＭＳ ゴシック"/>
              </a:rPr>
              <a:t>Employees Contact Query </a:t>
            </a:r>
            <a:r>
              <a:rPr lang="en-US" b="0" i="0" u="none" strike="noStrike" baseline="0" smtClean="0">
                <a:solidFill>
                  <a:srgbClr val="000000"/>
                </a:solidFill>
                <a:latin typeface="Segoe"/>
                <a:ea typeface="ＭＳ ゴシック"/>
              </a:rPr>
              <a:t>to select it.</a:t>
            </a:r>
          </a:p>
          <a:p>
            <a:pPr lvl="1" rtl="0">
              <a:buAutoNum type="arabicPeriod" startAt="11"/>
            </a:pPr>
            <a:r>
              <a:rPr lang="en-US" b="0" i="0" u="none" strike="noStrike" baseline="0" smtClean="0">
                <a:solidFill>
                  <a:srgbClr val="000000"/>
                </a:solidFill>
                <a:latin typeface="Segoe"/>
                <a:ea typeface="ＭＳ ゴシック"/>
              </a:rPr>
              <a:t>On the shortcut menu that appears, click the </a:t>
            </a:r>
            <a:r>
              <a:rPr lang="en-US" b="1" i="0" u="none" strike="noStrike" baseline="0" smtClean="0">
                <a:solidFill>
                  <a:srgbClr val="000000"/>
                </a:solidFill>
                <a:latin typeface="Segoe"/>
                <a:ea typeface="ＭＳ ゴシック"/>
              </a:rPr>
              <a:t>Rename </a:t>
            </a:r>
            <a:r>
              <a:rPr lang="en-US" b="0" i="0" u="none" strike="noStrike" baseline="0" smtClean="0">
                <a:solidFill>
                  <a:srgbClr val="000000"/>
                </a:solidFill>
                <a:latin typeface="Segoe"/>
                <a:ea typeface="ＭＳ ゴシック"/>
              </a:rPr>
              <a:t>command.</a:t>
            </a:r>
          </a:p>
          <a:p>
            <a:pPr lvl="1" rtl="0">
              <a:buAutoNum type="arabicPeriod" startAt="11"/>
            </a:pPr>
            <a:r>
              <a:rPr lang="en-US" b="0" i="0" u="none" strike="noStrike" baseline="0" smtClean="0">
                <a:solidFill>
                  <a:srgbClr val="000000"/>
                </a:solidFill>
                <a:latin typeface="Segoe"/>
                <a:ea typeface="ＭＳ ゴシック"/>
              </a:rPr>
              <a:t>In the query name box, key </a:t>
            </a:r>
            <a:r>
              <a:rPr lang="en-US" b="1" i="0" u="none" strike="noStrike" baseline="0" smtClean="0">
                <a:solidFill>
                  <a:srgbClr val="000000"/>
                </a:solidFill>
                <a:latin typeface="Segoe"/>
                <a:ea typeface="ＭＳ ゴシック"/>
              </a:rPr>
              <a:t>Employees Contact Info Query </a:t>
            </a:r>
            <a:r>
              <a:rPr lang="en-US" b="0" i="0" u="none" strike="noStrike" baseline="0" smtClean="0">
                <a:solidFill>
                  <a:srgbClr val="000000"/>
                </a:solidFill>
                <a:latin typeface="Segoe"/>
                <a:ea typeface="ＭＳ ゴシック"/>
              </a:rPr>
              <a:t>to rename it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The query has been renamed.</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spTree>
    <p:extLst>
      <p:ext uri="{BB962C8B-B14F-4D97-AF65-F5344CB8AC3E}">
        <p14:creationId xmlns:p14="http://schemas.microsoft.com/office/powerpoint/2010/main" val="2961603599"/>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4</TotalTime>
  <Words>3479</Words>
  <Application>Microsoft Office PowerPoint</Application>
  <PresentationFormat>On-screen Show (4:3)</PresentationFormat>
  <Paragraphs>333</Paragraphs>
  <Slides>51</Slides>
  <Notes>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51</vt:i4>
      </vt:variant>
    </vt:vector>
  </HeadingPairs>
  <TitlesOfParts>
    <vt:vector size="68" baseType="lpstr">
      <vt:lpstr>ＭＳ ゴシック</vt:lpstr>
      <vt:lpstr>AbsaraOT</vt:lpstr>
      <vt:lpstr>Arial</vt:lpstr>
      <vt:lpstr>Calibri</vt:lpstr>
      <vt:lpstr>Franklin Gothic Book</vt:lpstr>
      <vt:lpstr>Franklin Gothic Medium</vt:lpstr>
      <vt:lpstr>Frutiger-Bold</vt:lpstr>
      <vt:lpstr>Segoe</vt:lpstr>
      <vt:lpstr>Segoe UI</vt:lpstr>
      <vt:lpstr>Segoe UI Light</vt:lpstr>
      <vt:lpstr>Segoe UI Semibold</vt:lpstr>
      <vt:lpstr>Segoe UI Semilight</vt:lpstr>
      <vt:lpstr>Times New Roman</vt:lpstr>
      <vt:lpstr>Univers-BlackExt</vt:lpstr>
      <vt:lpstr>Univers-Light</vt:lpstr>
      <vt:lpstr>Univers-Oblique</vt:lpstr>
      <vt:lpstr>template</vt:lpstr>
      <vt:lpstr>Create and Modify Queries</vt:lpstr>
      <vt:lpstr>Objectives</vt:lpstr>
      <vt:lpstr>Step by Step: Create a Simple Query</vt:lpstr>
      <vt:lpstr>Step by Step: Create a Simple Query</vt:lpstr>
      <vt:lpstr>Step by Step: Create a Simple Query</vt:lpstr>
      <vt:lpstr>Step by Step: Create a Simple Query</vt:lpstr>
      <vt:lpstr>Step by Step: Create a Simple Query</vt:lpstr>
      <vt:lpstr>Step by Step: Create a Simple Query</vt:lpstr>
      <vt:lpstr>Step by Step: Create a Simple Query</vt:lpstr>
      <vt:lpstr>Step by Step: Create a Simple Query</vt:lpstr>
      <vt:lpstr>Step by Step: Create a Find Duplicates Query</vt:lpstr>
      <vt:lpstr>Step by Step: Create a Find Duplicates Query</vt:lpstr>
      <vt:lpstr>Step by Step: Create a Find Duplicates Query</vt:lpstr>
      <vt:lpstr>Step by Step: Create a Find Duplicates Query</vt:lpstr>
      <vt:lpstr>Step by Step: Create a Find Duplicates Query</vt:lpstr>
      <vt:lpstr>Step by Step: Create a Query from Multiple Tables</vt:lpstr>
      <vt:lpstr>Step by Step: Create a Query from Multiple Tables</vt:lpstr>
      <vt:lpstr>Step by Step: Create a Query from Multiple Tables</vt:lpstr>
      <vt:lpstr>Step by Step: Create a Query from Multiple Tables</vt:lpstr>
      <vt:lpstr>Step by Step: Create a Query from Multiple Tables</vt:lpstr>
      <vt:lpstr>Step by Step: Create a Query from Multiple Tables</vt:lpstr>
      <vt:lpstr>Step by Step: Find Unmatched Records</vt:lpstr>
      <vt:lpstr>Step by Step: Find Unmatched Records</vt:lpstr>
      <vt:lpstr>Step by Step: Find Unmatched Records</vt:lpstr>
      <vt:lpstr>Step by Step: Find Unmatched Records</vt:lpstr>
      <vt:lpstr>Step by Step: Find Unmatched Records</vt:lpstr>
      <vt:lpstr>Step by Step: Find Unmatched Records</vt:lpstr>
      <vt:lpstr>Step by Step: Add a Table to a Query</vt:lpstr>
      <vt:lpstr>Step by Step: Add a Table to a Query</vt:lpstr>
      <vt:lpstr>Step by Step: Add a Table to a Query</vt:lpstr>
      <vt:lpstr>Step by Step: Add a Table to a Query</vt:lpstr>
      <vt:lpstr>Step by Step: Remove a Table from a Query</vt:lpstr>
      <vt:lpstr>Step by Step: Add Criteria to a Query</vt:lpstr>
      <vt:lpstr>Step by Step: Add Criteria to a Query</vt:lpstr>
      <vt:lpstr>Step by Step: Add Criteria to a Query</vt:lpstr>
      <vt:lpstr>Step by Step: Add Criteria to a Query</vt:lpstr>
      <vt:lpstr>Step by Step: Add Criteria to a Query</vt:lpstr>
      <vt:lpstr>Step by Step: Add Criteria to a Query</vt:lpstr>
      <vt:lpstr>Step by Step: Add Criteria to a Query</vt:lpstr>
      <vt:lpstr>Step by Step: Add Criteria to a Query</vt:lpstr>
      <vt:lpstr>Step by Step: Add Criteria to a Query</vt:lpstr>
      <vt:lpstr>Step by Step: Sort Data within a Query</vt:lpstr>
      <vt:lpstr>Step by Step: Sort Data within a Query</vt:lpstr>
      <vt:lpstr>Step by Step: Sort Data within a Query</vt:lpstr>
      <vt:lpstr>Step by Step: Sort Data within a Query</vt:lpstr>
      <vt:lpstr>Step by Step: Sort Data within a Query</vt:lpstr>
      <vt:lpstr>Step by Step: Sort Data within a Query</vt:lpstr>
      <vt:lpstr>Step by Step: Filter Data within a Query</vt:lpstr>
      <vt:lpstr>Step by Step: Filter Data within a Query</vt:lpstr>
      <vt:lpstr>Step by Step: Filter Data within a Query</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322</cp:revision>
  <dcterms:created xsi:type="dcterms:W3CDTF">2011-08-08T12:10:51Z</dcterms:created>
  <dcterms:modified xsi:type="dcterms:W3CDTF">2016-04-08T14:06:36Z</dcterms:modified>
</cp:coreProperties>
</file>